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302" r:id="rId3"/>
    <p:sldId id="340" r:id="rId4"/>
    <p:sldId id="297" r:id="rId5"/>
    <p:sldId id="298" r:id="rId6"/>
    <p:sldId id="299" r:id="rId7"/>
    <p:sldId id="258" r:id="rId8"/>
    <p:sldId id="300" r:id="rId9"/>
    <p:sldId id="321" r:id="rId10"/>
    <p:sldId id="328" r:id="rId11"/>
    <p:sldId id="325" r:id="rId12"/>
    <p:sldId id="327" r:id="rId13"/>
    <p:sldId id="290" r:id="rId14"/>
    <p:sldId id="303" r:id="rId15"/>
    <p:sldId id="304" r:id="rId16"/>
    <p:sldId id="306" r:id="rId17"/>
    <p:sldId id="305" r:id="rId18"/>
    <p:sldId id="284" r:id="rId19"/>
    <p:sldId id="261" r:id="rId20"/>
    <p:sldId id="265" r:id="rId21"/>
    <p:sldId id="266" r:id="rId22"/>
    <p:sldId id="329" r:id="rId23"/>
    <p:sldId id="267" r:id="rId24"/>
    <p:sldId id="344" r:id="rId25"/>
    <p:sldId id="345" r:id="rId26"/>
    <p:sldId id="346" r:id="rId27"/>
    <p:sldId id="350" r:id="rId28"/>
    <p:sldId id="343" r:id="rId29"/>
    <p:sldId id="347" r:id="rId30"/>
    <p:sldId id="348" r:id="rId31"/>
    <p:sldId id="349" r:id="rId32"/>
    <p:sldId id="341" r:id="rId33"/>
    <p:sldId id="342" r:id="rId34"/>
    <p:sldId id="351" r:id="rId35"/>
    <p:sldId id="336" r:id="rId36"/>
    <p:sldId id="338" r:id="rId37"/>
    <p:sldId id="278" r:id="rId38"/>
    <p:sldId id="352" r:id="rId39"/>
    <p:sldId id="335" r:id="rId40"/>
    <p:sldId id="279" r:id="rId41"/>
    <p:sldId id="276" r:id="rId42"/>
    <p:sldId id="339" r:id="rId43"/>
    <p:sldId id="334" r:id="rId44"/>
    <p:sldId id="337" r:id="rId45"/>
    <p:sldId id="332" r:id="rId46"/>
    <p:sldId id="331" r:id="rId47"/>
    <p:sldId id="294" r:id="rId48"/>
    <p:sldId id="323" r:id="rId49"/>
    <p:sldId id="280" r:id="rId50"/>
    <p:sldId id="317" r:id="rId51"/>
    <p:sldId id="330" r:id="rId5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24" autoAdjust="0"/>
  </p:normalViewPr>
  <p:slideViewPr>
    <p:cSldViewPr>
      <p:cViewPr varScale="1">
        <p:scale>
          <a:sx n="78" d="100"/>
          <a:sy n="78" d="100"/>
        </p:scale>
        <p:origin x="1632"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74A7A-58CE-4770-9943-FFB89A4D9E8D}" type="datetimeFigureOut">
              <a:rPr lang="el-GR" smtClean="0"/>
              <a:pPr/>
              <a:t>15/7/2025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4A3F0-6813-474F-92FC-61D79A9692C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534A3F0-6813-474F-92FC-61D79A9692CA}" type="slidenum">
              <a:rPr lang="el-GR" smtClean="0"/>
              <a:pPr/>
              <a:t>12</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534A3F0-6813-474F-92FC-61D79A9692CA}" type="slidenum">
              <a:rPr lang="el-GR" smtClean="0"/>
              <a:pPr/>
              <a:t>40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534A3F0-6813-474F-92FC-61D79A9692CA}" type="slidenum">
              <a:rPr lang="el-GR" smtClean="0"/>
              <a:pPr/>
              <a:t>48</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64FAA03-015D-43A1-8D25-2911B194E105}" type="datetimeFigureOut">
              <a:rPr lang="el-GR" smtClean="0"/>
              <a:pPr/>
              <a:t>15/7/2025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756E2DA-BB0B-40CB-B5F4-94704F9C8306}" type="slidenum">
              <a:rPr lang="el-GR" smtClean="0"/>
              <a:pPr/>
              <a:t>‹#›</a:t>
            </a:fld>
            <a:endParaRPr lang="el-G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4FAA03-015D-43A1-8D25-2911B194E105}" type="datetimeFigureOut">
              <a:rPr lang="el-GR" smtClean="0"/>
              <a:pPr/>
              <a:t>15/7/2025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56E2DA-BB0B-40CB-B5F4-94704F9C8306}"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google.com/webhp?hl=el&amp;sa=X&amp;ved=0ahUKEwir39fM-KH0AhWj7rsIHUr5C4cQPAg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google.com/webhp?hl=el&amp;sa=X&amp;ved=0ahUKEwir39fM-KH0AhWj7rsIHUr5C4cQPAgI"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2133" y="548680"/>
            <a:ext cx="7772400" cy="3052388"/>
          </a:xfrm>
        </p:spPr>
        <p:txBody>
          <a:bodyPr>
            <a:normAutofit fontScale="90000"/>
          </a:bodyPr>
          <a:lstStyle/>
          <a:p>
            <a:br>
              <a:rPr lang="en-US" dirty="0"/>
            </a:br>
            <a:r>
              <a:rPr lang="el-GR" b="1" dirty="0">
                <a:solidFill>
                  <a:srgbClr val="FFFF00"/>
                </a:solidFill>
              </a:rPr>
              <a:t>Η εξέλιξη της φαρμακευτικής και η συμβολή της στην πρόοδο της ιατρικής</a:t>
            </a:r>
            <a:br>
              <a:rPr lang="el-GR" dirty="0"/>
            </a:br>
            <a:endParaRPr lang="el-GR" dirty="0"/>
          </a:p>
        </p:txBody>
      </p:sp>
      <p:sp>
        <p:nvSpPr>
          <p:cNvPr id="3" name="2 - Υπότιτλος"/>
          <p:cNvSpPr>
            <a:spLocks noGrp="1"/>
          </p:cNvSpPr>
          <p:nvPr>
            <p:ph type="subTitle" idx="1"/>
          </p:nvPr>
        </p:nvSpPr>
        <p:spPr/>
        <p:txBody>
          <a:bodyPr>
            <a:normAutofit fontScale="70000" lnSpcReduction="20000"/>
          </a:bodyPr>
          <a:lstStyle/>
          <a:p>
            <a:r>
              <a:rPr lang="el-GR" dirty="0">
                <a:solidFill>
                  <a:srgbClr val="FFFF00"/>
                </a:solidFill>
              </a:rPr>
              <a:t>Αντωνία </a:t>
            </a:r>
            <a:r>
              <a:rPr lang="el-GR" dirty="0" err="1">
                <a:solidFill>
                  <a:srgbClr val="FFFF00"/>
                </a:solidFill>
              </a:rPr>
              <a:t>Κώτσιου</a:t>
            </a:r>
            <a:endParaRPr lang="en-US" dirty="0">
              <a:solidFill>
                <a:srgbClr val="FFFF00"/>
              </a:solidFill>
            </a:endParaRPr>
          </a:p>
          <a:p>
            <a:r>
              <a:rPr lang="el-GR" dirty="0">
                <a:solidFill>
                  <a:srgbClr val="FFFF00"/>
                </a:solidFill>
              </a:rPr>
              <a:t>Επίκουρη Καθηγήτρια </a:t>
            </a:r>
            <a:endParaRPr lang="en-US" dirty="0">
              <a:solidFill>
                <a:srgbClr val="FFFF00"/>
              </a:solidFill>
            </a:endParaRPr>
          </a:p>
          <a:p>
            <a:r>
              <a:rPr lang="el-GR" dirty="0">
                <a:solidFill>
                  <a:srgbClr val="FFFF00"/>
                </a:solidFill>
              </a:rPr>
              <a:t>Φαρμακολογίας </a:t>
            </a:r>
          </a:p>
          <a:p>
            <a:r>
              <a:rPr lang="el-GR" dirty="0">
                <a:solidFill>
                  <a:srgbClr val="FFFF00"/>
                </a:solidFill>
              </a:rPr>
              <a:t>Κλινικής Φαρμακευτικής</a:t>
            </a:r>
            <a:endParaRPr lang="en-US" dirty="0">
              <a:solidFill>
                <a:srgbClr val="FFFF00"/>
              </a:solidFill>
            </a:endParaRPr>
          </a:p>
          <a:p>
            <a:r>
              <a:rPr lang="en-US" dirty="0">
                <a:solidFill>
                  <a:srgbClr val="FFFF00"/>
                </a:solidFill>
              </a:rPr>
              <a:t>2022</a:t>
            </a:r>
            <a:endParaRPr lang="el-GR" dirty="0">
              <a:solidFill>
                <a:srgbClr val="FFFF00"/>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746650"/>
          </a:xfrm>
        </p:spPr>
        <p:txBody>
          <a:bodyPr>
            <a:normAutofit fontScale="90000"/>
          </a:bodyPr>
          <a:lstStyle/>
          <a:p>
            <a:br>
              <a:rPr lang="el-GR" sz="2200" b="1" dirty="0"/>
            </a:br>
            <a:br>
              <a:rPr lang="el-GR" sz="2200" b="1" dirty="0"/>
            </a:br>
            <a:br>
              <a:rPr lang="el-GR" sz="2200" b="1" dirty="0"/>
            </a:br>
            <a:br>
              <a:rPr lang="el-GR" sz="2200" b="1" dirty="0"/>
            </a:br>
            <a:br>
              <a:rPr lang="en-US" sz="2200" b="1" dirty="0"/>
            </a:br>
            <a:r>
              <a:rPr lang="el-GR" sz="3600" b="1" dirty="0"/>
              <a:t>Φαρμακολογία</a:t>
            </a:r>
            <a:r>
              <a:rPr lang="el-GR" sz="3100" b="1" dirty="0"/>
              <a:t> </a:t>
            </a:r>
            <a:r>
              <a:rPr lang="el-GR" sz="3100" dirty="0"/>
              <a:t>: </a:t>
            </a:r>
            <a:br>
              <a:rPr lang="el-GR" sz="3100" dirty="0"/>
            </a:br>
            <a:br>
              <a:rPr lang="el-GR" sz="3100" dirty="0"/>
            </a:br>
            <a:r>
              <a:rPr lang="el-GR" sz="2700" dirty="0"/>
              <a:t>πειραματική, </a:t>
            </a:r>
            <a:r>
              <a:rPr lang="en-US" sz="2700" dirty="0"/>
              <a:t> </a:t>
            </a:r>
            <a:r>
              <a:rPr lang="el-GR" sz="2700" dirty="0" err="1"/>
              <a:t>βιοϊατρική</a:t>
            </a:r>
            <a:r>
              <a:rPr lang="el-GR" sz="2700" dirty="0"/>
              <a:t> επιστήμη</a:t>
            </a:r>
            <a:r>
              <a:rPr lang="en-US" sz="2700" dirty="0"/>
              <a:t> </a:t>
            </a:r>
            <a:r>
              <a:rPr lang="el-GR" sz="2700" dirty="0"/>
              <a:t>,  μελέτη  ουσιών και τρόπου  </a:t>
            </a:r>
            <a:r>
              <a:rPr lang="en-US" sz="2700" dirty="0"/>
              <a:t> </a:t>
            </a:r>
            <a:r>
              <a:rPr lang="el-GR" sz="2700" dirty="0"/>
              <a:t>βιολογικής και θεραπευτικής τους δράσης </a:t>
            </a:r>
            <a:br>
              <a:rPr lang="en-US" sz="2700" dirty="0"/>
            </a:br>
            <a:r>
              <a:rPr lang="el-GR" sz="2700" dirty="0"/>
              <a:t> ως επιστημονικός κλάδος  αρχές του 19ου αιώνα</a:t>
            </a:r>
            <a:br>
              <a:rPr lang="el-GR" sz="2700" dirty="0"/>
            </a:br>
            <a:r>
              <a:rPr lang="en-US" sz="3100" dirty="0"/>
              <a:t> </a:t>
            </a:r>
            <a:r>
              <a:rPr lang="el-GR" sz="3100" b="1" dirty="0">
                <a:solidFill>
                  <a:srgbClr val="FFFF00"/>
                </a:solidFill>
              </a:rPr>
              <a:t>απαιτεί γνώση της χημείας </a:t>
            </a:r>
            <a:br>
              <a:rPr lang="el-GR" sz="3100" b="1" dirty="0"/>
            </a:br>
            <a:br>
              <a:rPr lang="el-GR" sz="3200" dirty="0"/>
            </a:br>
            <a:r>
              <a:rPr lang="el-GR" sz="3600" b="1" dirty="0"/>
              <a:t>Φαρμακευτική </a:t>
            </a:r>
            <a:r>
              <a:rPr lang="en-US" sz="3600" dirty="0"/>
              <a:t>:</a:t>
            </a:r>
            <a:br>
              <a:rPr lang="el-GR" sz="3600" dirty="0"/>
            </a:br>
            <a:r>
              <a:rPr lang="en-US" sz="3600" dirty="0"/>
              <a:t> </a:t>
            </a:r>
            <a:r>
              <a:rPr lang="el-GR" sz="2700" dirty="0"/>
              <a:t>εφαρμογή των ανακαλύψεων της  φαρμακολογίας  σε  ασθενείς με την διαμόρφωση μιας καθαρής φαρμακολογικής ουσίας σε μια </a:t>
            </a:r>
            <a:r>
              <a:rPr lang="el-GR" sz="2700" dirty="0" err="1"/>
              <a:t>δοσολογική</a:t>
            </a:r>
            <a:r>
              <a:rPr lang="el-GR" sz="2700" dirty="0"/>
              <a:t> μορφή</a:t>
            </a:r>
            <a:br>
              <a:rPr lang="el-GR" sz="2700" dirty="0"/>
            </a:br>
            <a:br>
              <a:rPr lang="el-GR" sz="3200" dirty="0"/>
            </a:br>
            <a:br>
              <a:rPr lang="el-GR" sz="3100" dirty="0"/>
            </a:br>
            <a:r>
              <a:rPr lang="el-GR" sz="3100" dirty="0"/>
              <a:t> </a:t>
            </a:r>
          </a:p>
        </p:txBody>
      </p:sp>
      <p:sp>
        <p:nvSpPr>
          <p:cNvPr id="3" name="2 - Θέση περιεχομένου"/>
          <p:cNvSpPr>
            <a:spLocks noGrp="1"/>
          </p:cNvSpPr>
          <p:nvPr>
            <p:ph idx="1"/>
          </p:nvPr>
        </p:nvSpPr>
        <p:spPr>
          <a:xfrm flipV="1">
            <a:off x="457200" y="6093296"/>
            <a:ext cx="8229600" cy="72008"/>
          </a:xfrm>
        </p:spPr>
        <p:txBody>
          <a:bodyPr>
            <a:normAutofit fontScale="25000" lnSpcReduction="20000"/>
          </a:bodyPr>
          <a:lstStyle/>
          <a:p>
            <a:endParaRPr lang="el-GR" dirty="0"/>
          </a:p>
          <a:p>
            <a:pPr>
              <a:buNone/>
            </a:pPr>
            <a:endParaRPr lang="el-GR"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0648"/>
            <a:ext cx="8229600" cy="648072"/>
          </a:xfrm>
        </p:spPr>
        <p:txBody>
          <a:bodyPr>
            <a:normAutofit/>
          </a:bodyPr>
          <a:lstStyle/>
          <a:p>
            <a:r>
              <a:rPr lang="el-GR" sz="2800" b="1" dirty="0">
                <a:solidFill>
                  <a:srgbClr val="FFFF00"/>
                </a:solidFill>
              </a:rPr>
              <a:t>Απαρχές φαρμακολογίας 19</a:t>
            </a:r>
            <a:r>
              <a:rPr lang="el-GR" sz="2800" b="1" baseline="30000" dirty="0">
                <a:solidFill>
                  <a:srgbClr val="FFFF00"/>
                </a:solidFill>
              </a:rPr>
              <a:t>ος</a:t>
            </a:r>
            <a:r>
              <a:rPr lang="el-GR" sz="2800" b="1" dirty="0">
                <a:solidFill>
                  <a:srgbClr val="FFFF00"/>
                </a:solidFill>
              </a:rPr>
              <a:t> αιώνας</a:t>
            </a:r>
          </a:p>
        </p:txBody>
      </p:sp>
      <p:sp>
        <p:nvSpPr>
          <p:cNvPr id="3" name="2 - Θέση περιεχομένου"/>
          <p:cNvSpPr>
            <a:spLocks noGrp="1"/>
          </p:cNvSpPr>
          <p:nvPr>
            <p:ph idx="1"/>
          </p:nvPr>
        </p:nvSpPr>
        <p:spPr>
          <a:xfrm>
            <a:off x="457200" y="1340768"/>
            <a:ext cx="8229600" cy="5112568"/>
          </a:xfrm>
        </p:spPr>
        <p:txBody>
          <a:bodyPr>
            <a:noAutofit/>
          </a:bodyPr>
          <a:lstStyle/>
          <a:p>
            <a:pPr>
              <a:buNone/>
            </a:pPr>
            <a:r>
              <a:rPr lang="el-GR" sz="2800" dirty="0"/>
              <a:t>     </a:t>
            </a:r>
            <a:r>
              <a:rPr lang="el-GR" sz="2800" dirty="0" err="1">
                <a:solidFill>
                  <a:srgbClr val="FFFF00"/>
                </a:solidFill>
              </a:rPr>
              <a:t>Oswald</a:t>
            </a:r>
            <a:r>
              <a:rPr lang="el-GR" sz="2800" dirty="0">
                <a:solidFill>
                  <a:srgbClr val="FFFF00"/>
                </a:solidFill>
              </a:rPr>
              <a:t> </a:t>
            </a:r>
            <a:r>
              <a:rPr lang="el-GR" sz="2800" dirty="0" err="1">
                <a:solidFill>
                  <a:srgbClr val="FFFF00"/>
                </a:solidFill>
              </a:rPr>
              <a:t>Schmiedeberg</a:t>
            </a:r>
            <a:r>
              <a:rPr lang="el-GR" sz="2800" dirty="0">
                <a:solidFill>
                  <a:srgbClr val="FFFF00"/>
                </a:solidFill>
              </a:rPr>
              <a:t> </a:t>
            </a:r>
            <a:r>
              <a:rPr lang="el-GR" sz="2800" dirty="0"/>
              <a:t>(1838–1921) </a:t>
            </a:r>
            <a:r>
              <a:rPr lang="el-GR" sz="2800" b="1" dirty="0">
                <a:solidFill>
                  <a:srgbClr val="FFFF00"/>
                </a:solidFill>
              </a:rPr>
              <a:t>ιδρυτής της σύγχρονης φαρμακολογίας </a:t>
            </a:r>
            <a:r>
              <a:rPr lang="el-GR" sz="2800" dirty="0"/>
              <a:t>– καθηγητής Φαρμακολογίας στο Πανεπιστήμιο του Στρασβούργου</a:t>
            </a:r>
            <a:endParaRPr lang="en-US" sz="2800" dirty="0"/>
          </a:p>
          <a:p>
            <a:r>
              <a:rPr lang="el-GR" sz="2800" dirty="0"/>
              <a:t> 1869 </a:t>
            </a:r>
            <a:r>
              <a:rPr lang="el-GR" sz="2800" dirty="0" err="1"/>
              <a:t>παρεσκεύασε</a:t>
            </a:r>
            <a:r>
              <a:rPr lang="el-GR" sz="2800" dirty="0"/>
              <a:t> το  πρώτο συνθετικό φάρμακο,  </a:t>
            </a:r>
            <a:r>
              <a:rPr lang="el-GR" sz="2800" dirty="0" err="1"/>
              <a:t>chloral</a:t>
            </a:r>
            <a:r>
              <a:rPr lang="el-GR" sz="2800" dirty="0"/>
              <a:t> </a:t>
            </a:r>
            <a:r>
              <a:rPr lang="el-GR" sz="2800" dirty="0" err="1"/>
              <a:t>hydrate</a:t>
            </a:r>
            <a:r>
              <a:rPr lang="el-GR" sz="2800" dirty="0"/>
              <a:t> ως ηρεμιστικό-υπνωτικό</a:t>
            </a:r>
            <a:endParaRPr lang="en-US" sz="2800" dirty="0"/>
          </a:p>
          <a:p>
            <a:r>
              <a:rPr lang="el-GR" sz="2800" dirty="0"/>
              <a:t>1869  αποκάλυψε ότι η </a:t>
            </a:r>
            <a:r>
              <a:rPr lang="el-GR" sz="2800" dirty="0" err="1"/>
              <a:t>μουσκαρίνη</a:t>
            </a:r>
            <a:r>
              <a:rPr lang="el-GR" sz="2800" dirty="0"/>
              <a:t> προκάλεσε την ίδια επίδραση στην καρδιά με την ηλεκτρική διέγερση του </a:t>
            </a:r>
            <a:r>
              <a:rPr lang="el-GR" sz="2800" dirty="0" err="1"/>
              <a:t>πνευμονογαστρικού</a:t>
            </a:r>
            <a:r>
              <a:rPr lang="el-GR" sz="2800" dirty="0"/>
              <a:t> νεύρου </a:t>
            </a:r>
          </a:p>
          <a:p>
            <a:r>
              <a:rPr lang="el-GR" sz="2800" dirty="0"/>
              <a:t> 1885εισήγαγε την </a:t>
            </a:r>
            <a:r>
              <a:rPr lang="el-GR" sz="2800" dirty="0" err="1"/>
              <a:t>ουρεθάνη</a:t>
            </a:r>
            <a:r>
              <a:rPr lang="el-GR" sz="2800" dirty="0"/>
              <a:t> ως υπνωτικό </a:t>
            </a:r>
            <a:endParaRPr lang="en-US" sz="2800" dirty="0"/>
          </a:p>
          <a:p>
            <a:endParaRPr lang="en-US" sz="2400" dirty="0"/>
          </a:p>
          <a:p>
            <a:pPr>
              <a:buNone/>
            </a:pPr>
            <a:r>
              <a:rPr lang="el-GR" sz="2400" dirty="0"/>
              <a:t> </a:t>
            </a:r>
            <a:endParaRPr lang="en-US" sz="240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dirty="0">
                <a:solidFill>
                  <a:srgbClr val="FF0000"/>
                </a:solidFill>
              </a:rPr>
              <a:t>βαρβιτουρικά</a:t>
            </a:r>
          </a:p>
        </p:txBody>
      </p:sp>
      <p:sp>
        <p:nvSpPr>
          <p:cNvPr id="3" name="2 - Θέση περιεχομένου"/>
          <p:cNvSpPr>
            <a:spLocks noGrp="1"/>
          </p:cNvSpPr>
          <p:nvPr>
            <p:ph idx="1"/>
          </p:nvPr>
        </p:nvSpPr>
        <p:spPr/>
        <p:txBody>
          <a:bodyPr>
            <a:normAutofit fontScale="77500" lnSpcReduction="20000"/>
          </a:bodyPr>
          <a:lstStyle/>
          <a:p>
            <a:r>
              <a:rPr lang="el-GR" sz="2600" dirty="0"/>
              <a:t>1864</a:t>
            </a:r>
            <a:r>
              <a:rPr lang="en-US" sz="2600" dirty="0"/>
              <a:t> </a:t>
            </a:r>
            <a:r>
              <a:rPr lang="el-GR" sz="2600" dirty="0"/>
              <a:t>βαρβιτουρικό οξύ,  πρόδρομος  βαρβιτουρικών,  Γερμανία από  </a:t>
            </a:r>
            <a:r>
              <a:rPr lang="el-GR" sz="2600" dirty="0" err="1"/>
              <a:t>Adolf</a:t>
            </a:r>
            <a:r>
              <a:rPr lang="el-GR" sz="2600" dirty="0"/>
              <a:t> </a:t>
            </a:r>
            <a:r>
              <a:rPr lang="el-GR" sz="2600" dirty="0" err="1"/>
              <a:t>von</a:t>
            </a:r>
            <a:r>
              <a:rPr lang="el-GR" sz="2600" dirty="0"/>
              <a:t> </a:t>
            </a:r>
            <a:r>
              <a:rPr lang="el-GR" sz="2600" dirty="0" err="1"/>
              <a:t>Baeyer</a:t>
            </a:r>
            <a:r>
              <a:rPr lang="el-GR" sz="2600" dirty="0"/>
              <a:t>  με συμπύκνωση </a:t>
            </a:r>
            <a:r>
              <a:rPr lang="el-GR" sz="2600" dirty="0" err="1"/>
              <a:t>μηλονικού</a:t>
            </a:r>
            <a:r>
              <a:rPr lang="el-GR" sz="2600" dirty="0"/>
              <a:t> οξέος και ουρίας</a:t>
            </a:r>
          </a:p>
          <a:p>
            <a:r>
              <a:rPr lang="el-GR" sz="2600" dirty="0"/>
              <a:t> δεν είχε επιδράσεις στο κεντρικό νευρικό σύστημα (ΚΝΣ</a:t>
            </a:r>
            <a:r>
              <a:rPr lang="en-US" sz="2600" dirty="0"/>
              <a:t>)</a:t>
            </a:r>
            <a:endParaRPr lang="el-GR" sz="2600" dirty="0"/>
          </a:p>
          <a:p>
            <a:r>
              <a:rPr lang="el-GR" sz="2600" dirty="0"/>
              <a:t>1903,  </a:t>
            </a:r>
            <a:r>
              <a:rPr lang="el-GR" sz="2600" dirty="0" err="1"/>
              <a:t>διαιθυλβαρβιτουρικό</a:t>
            </a:r>
            <a:r>
              <a:rPr lang="el-GR" sz="2600" dirty="0"/>
              <a:t> οξύ (</a:t>
            </a:r>
            <a:r>
              <a:rPr lang="el-GR" sz="2600" dirty="0" err="1"/>
              <a:t>βαρβιτάλη</a:t>
            </a:r>
            <a:r>
              <a:rPr lang="el-GR" sz="2600" dirty="0"/>
              <a:t>) ανασταλτικά-καταπραϋντικά και υπνωτικά αποτελέσματα στο ΚΝΣ  - από χημικούς της </a:t>
            </a:r>
            <a:r>
              <a:rPr lang="el-GR" sz="2600" dirty="0" err="1"/>
              <a:t>Bayer</a:t>
            </a:r>
            <a:r>
              <a:rPr lang="el-GR" sz="2600" dirty="0"/>
              <a:t> </a:t>
            </a:r>
            <a:r>
              <a:rPr lang="el-GR" sz="2600" dirty="0" err="1"/>
              <a:t>Emil</a:t>
            </a:r>
            <a:r>
              <a:rPr lang="el-GR" sz="2600" dirty="0"/>
              <a:t> </a:t>
            </a:r>
            <a:r>
              <a:rPr lang="el-GR" sz="2600" dirty="0" err="1"/>
              <a:t>Fischer</a:t>
            </a:r>
            <a:r>
              <a:rPr lang="el-GR" sz="2600" dirty="0"/>
              <a:t> και </a:t>
            </a:r>
            <a:r>
              <a:rPr lang="el-GR" sz="2600" dirty="0" err="1"/>
              <a:t>Joseph</a:t>
            </a:r>
            <a:r>
              <a:rPr lang="el-GR" sz="2600" dirty="0"/>
              <a:t> </a:t>
            </a:r>
            <a:r>
              <a:rPr lang="el-GR" sz="2600" dirty="0" err="1"/>
              <a:t>von</a:t>
            </a:r>
            <a:r>
              <a:rPr lang="el-GR" sz="2600" dirty="0"/>
              <a:t> </a:t>
            </a:r>
            <a:r>
              <a:rPr lang="el-GR" sz="2600" dirty="0" err="1"/>
              <a:t>Mering</a:t>
            </a:r>
            <a:r>
              <a:rPr lang="el-GR" sz="2600" dirty="0"/>
              <a:t> (</a:t>
            </a:r>
            <a:r>
              <a:rPr lang="en-US" sz="2600" dirty="0" err="1"/>
              <a:t>veronal</a:t>
            </a:r>
            <a:r>
              <a:rPr lang="el-GR" sz="2600" dirty="0"/>
              <a:t> – από Αγία Βαρβάρα ή  Βερόνα Ιταλίας)</a:t>
            </a:r>
          </a:p>
          <a:p>
            <a:r>
              <a:rPr lang="el-GR" sz="2800" dirty="0"/>
              <a:t>φάρμακα με καλύτερα προφίλ ασφάλειας, όπως </a:t>
            </a:r>
            <a:r>
              <a:rPr lang="el-GR" sz="2800" dirty="0" err="1"/>
              <a:t>βενζοδιαζεπίνες</a:t>
            </a:r>
            <a:r>
              <a:rPr lang="el-GR" sz="2800" dirty="0"/>
              <a:t>, έχουν αντικαταστήσει τα βαρβιτουρικά ως ηρεμιστικά-υπνωτικά </a:t>
            </a:r>
            <a:r>
              <a:rPr lang="en-US" sz="2800" dirty="0"/>
              <a:t> (</a:t>
            </a:r>
            <a:r>
              <a:rPr lang="el-GR" sz="2800" b="1" dirty="0">
                <a:solidFill>
                  <a:srgbClr val="FFFF00"/>
                </a:solidFill>
              </a:rPr>
              <a:t>μικρό θεραπευτικό πλάτος</a:t>
            </a:r>
            <a:r>
              <a:rPr lang="el-GR" sz="2800" dirty="0"/>
              <a:t> )- δυνητικά </a:t>
            </a:r>
            <a:r>
              <a:rPr lang="el-GR" sz="2800" b="1" dirty="0">
                <a:solidFill>
                  <a:srgbClr val="FFFF00"/>
                </a:solidFill>
              </a:rPr>
              <a:t>τοξικά</a:t>
            </a:r>
          </a:p>
          <a:p>
            <a:endParaRPr lang="en-US" sz="2800" b="1" dirty="0">
              <a:solidFill>
                <a:srgbClr val="FFFF00"/>
              </a:solidFill>
            </a:endParaRPr>
          </a:p>
          <a:p>
            <a:r>
              <a:rPr lang="el-GR" sz="2800" dirty="0"/>
              <a:t>Εν  χρήσει  βαρβιτουρικά βραχείας δράσης  για  χειρουργική αναισθησία ( </a:t>
            </a:r>
            <a:r>
              <a:rPr lang="el-GR" sz="2800" dirty="0" err="1"/>
              <a:t>θειοπεντάλη</a:t>
            </a:r>
            <a:r>
              <a:rPr lang="el-GR" sz="2800" dirty="0"/>
              <a:t> ) και  </a:t>
            </a:r>
            <a:endParaRPr lang="en-US" sz="2800" dirty="0"/>
          </a:p>
          <a:p>
            <a:r>
              <a:rPr lang="el-GR" sz="2800" dirty="0" err="1"/>
              <a:t>φαινοβαρβιτάλη</a:t>
            </a:r>
            <a:r>
              <a:rPr lang="el-GR" sz="2800" dirty="0"/>
              <a:t> μακράς δράσης ως αντιεπιληπτικό</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a:bodyPr>
          <a:lstStyle/>
          <a:p>
            <a:r>
              <a:rPr lang="el-GR" sz="3600" dirty="0">
                <a:solidFill>
                  <a:srgbClr val="FFFF00"/>
                </a:solidFill>
              </a:rPr>
              <a:t>Πρώτες φαρμακευτικές εταιρείες</a:t>
            </a:r>
          </a:p>
        </p:txBody>
      </p:sp>
      <p:sp>
        <p:nvSpPr>
          <p:cNvPr id="3" name="2 - Θέση περιεχομένου"/>
          <p:cNvSpPr>
            <a:spLocks noGrp="1"/>
          </p:cNvSpPr>
          <p:nvPr>
            <p:ph idx="1"/>
          </p:nvPr>
        </p:nvSpPr>
        <p:spPr>
          <a:xfrm>
            <a:off x="457200" y="1340768"/>
            <a:ext cx="8229600" cy="4785395"/>
          </a:xfrm>
        </p:spPr>
        <p:txBody>
          <a:bodyPr>
            <a:normAutofit fontScale="25000" lnSpcReduction="20000"/>
          </a:bodyPr>
          <a:lstStyle/>
          <a:p>
            <a:pPr>
              <a:buNone/>
            </a:pPr>
            <a:r>
              <a:rPr lang="en-US" sz="11200" dirty="0"/>
              <a:t> </a:t>
            </a:r>
          </a:p>
          <a:p>
            <a:r>
              <a:rPr lang="el-GR" sz="11200" dirty="0"/>
              <a:t>επέκταση εφαρμογής  νέων χημικών συνθέσεων  βιομηχανική παραγωγή  φαρμάκων</a:t>
            </a:r>
          </a:p>
          <a:p>
            <a:r>
              <a:rPr lang="el-GR" sz="11200" dirty="0"/>
              <a:t>απότοκοι βιομηχανίας</a:t>
            </a:r>
            <a:r>
              <a:rPr lang="en-US" sz="11200" dirty="0"/>
              <a:t> </a:t>
            </a:r>
            <a:r>
              <a:rPr lang="el-GR" sz="11200" dirty="0"/>
              <a:t>λιθανθρακόπισσας </a:t>
            </a:r>
            <a:r>
              <a:rPr lang="en-US" sz="11200" dirty="0"/>
              <a:t>, </a:t>
            </a:r>
            <a:r>
              <a:rPr lang="el-GR" sz="11200" dirty="0"/>
              <a:t>κλωστοϋφαντουργίας και  συνθετικών βαφών  (</a:t>
            </a:r>
            <a:r>
              <a:rPr lang="en-US" sz="11200" dirty="0"/>
              <a:t>FARBENFABRIKEN)</a:t>
            </a:r>
            <a:endParaRPr lang="el-GR" sz="11200" dirty="0"/>
          </a:p>
          <a:p>
            <a:r>
              <a:rPr lang="el-GR" sz="11200" dirty="0"/>
              <a:t>Η  χημική βιομηχανική ουσία  </a:t>
            </a:r>
            <a:r>
              <a:rPr lang="el-GR" sz="11200" b="1" dirty="0" err="1"/>
              <a:t>ακετανιλίδη</a:t>
            </a:r>
            <a:r>
              <a:rPr lang="el-GR" sz="11200" b="1" dirty="0"/>
              <a:t> </a:t>
            </a:r>
            <a:r>
              <a:rPr lang="en-US" sz="11200" dirty="0"/>
              <a:t>(acetic acid + aniline)</a:t>
            </a:r>
            <a:r>
              <a:rPr lang="el-GR" sz="11200" dirty="0"/>
              <a:t> και </a:t>
            </a:r>
            <a:r>
              <a:rPr lang="en-US" sz="11200" dirty="0"/>
              <a:t> </a:t>
            </a:r>
            <a:r>
              <a:rPr lang="el-GR" sz="11200" dirty="0"/>
              <a:t>το παράγωγό της </a:t>
            </a:r>
            <a:r>
              <a:rPr lang="el-GR" sz="11200" b="1" dirty="0" err="1"/>
              <a:t>φαινακετίνη</a:t>
            </a:r>
            <a:r>
              <a:rPr lang="el-GR" sz="11200" b="1" dirty="0"/>
              <a:t>, </a:t>
            </a:r>
            <a:r>
              <a:rPr lang="el-GR" sz="11200" dirty="0"/>
              <a:t>απλά χημικά παράγωγα ανιλίνης και π-</a:t>
            </a:r>
            <a:r>
              <a:rPr lang="el-GR" sz="11200" dirty="0" err="1"/>
              <a:t>νιτροφαινόλης,</a:t>
            </a:r>
            <a:r>
              <a:rPr lang="el-GR" sz="11200" dirty="0"/>
              <a:t> υποπροϊόντα  κατεργασίας λιθανθρακόπισσας   </a:t>
            </a:r>
          </a:p>
          <a:p>
            <a:pPr>
              <a:buNone/>
            </a:pPr>
            <a:r>
              <a:rPr lang="en-US" sz="11200" b="1" dirty="0"/>
              <a:t>   </a:t>
            </a:r>
            <a:r>
              <a:rPr lang="el-GR" sz="11200" b="1" dirty="0"/>
              <a:t> εξετάζονται ως  αναλγητικά αντιπυρετικά</a:t>
            </a:r>
          </a:p>
          <a:p>
            <a:endParaRPr lang="el-GR" sz="11200" b="1" dirty="0"/>
          </a:p>
          <a:p>
            <a:endParaRPr lang="el-GR" sz="11200" b="1" dirty="0"/>
          </a:p>
          <a:p>
            <a:endParaRPr lang="el-GR" sz="11200" b="1" dirty="0"/>
          </a:p>
          <a:p>
            <a:endParaRPr lang="el-GR"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a:solidFill>
                  <a:srgbClr val="FFFF00"/>
                </a:solidFill>
              </a:rPr>
              <a:t>αναλγητικά αντιπυρετικά  -</a:t>
            </a:r>
            <a:r>
              <a:rPr lang="el-GR" sz="3600" b="1" dirty="0" err="1">
                <a:solidFill>
                  <a:srgbClr val="FFFF00"/>
                </a:solidFill>
              </a:rPr>
              <a:t>παρακεταμόλη</a:t>
            </a:r>
            <a:br>
              <a:rPr lang="el-GR" sz="3600" dirty="0"/>
            </a:br>
            <a:endParaRPr lang="el-GR" sz="3600" dirty="0"/>
          </a:p>
        </p:txBody>
      </p:sp>
      <p:sp>
        <p:nvSpPr>
          <p:cNvPr id="3" name="2 - Θέση περιεχομένου"/>
          <p:cNvSpPr>
            <a:spLocks noGrp="1"/>
          </p:cNvSpPr>
          <p:nvPr>
            <p:ph idx="1"/>
          </p:nvPr>
        </p:nvSpPr>
        <p:spPr>
          <a:xfrm>
            <a:off x="123371" y="1382486"/>
            <a:ext cx="8229600" cy="4525963"/>
          </a:xfrm>
        </p:spPr>
        <p:txBody>
          <a:bodyPr>
            <a:normAutofit fontScale="92500" lnSpcReduction="10000"/>
          </a:bodyPr>
          <a:lstStyle/>
          <a:p>
            <a:r>
              <a:rPr lang="en-US" dirty="0"/>
              <a:t>Acetanilide </a:t>
            </a:r>
            <a:r>
              <a:rPr lang="el-GR" dirty="0"/>
              <a:t>ως φάρμακο </a:t>
            </a:r>
            <a:r>
              <a:rPr lang="en-US" dirty="0"/>
              <a:t>Antifebrin </a:t>
            </a:r>
            <a:r>
              <a:rPr lang="el-GR" dirty="0"/>
              <a:t>(</a:t>
            </a:r>
            <a:r>
              <a:rPr lang="en-US" dirty="0"/>
              <a:t>1886</a:t>
            </a:r>
            <a:r>
              <a:rPr lang="el-GR" dirty="0"/>
              <a:t> </a:t>
            </a:r>
            <a:r>
              <a:rPr lang="en-US" dirty="0"/>
              <a:t>Cahn &amp; </a:t>
            </a:r>
            <a:r>
              <a:rPr lang="en-US" dirty="0" err="1"/>
              <a:t>Hepp</a:t>
            </a:r>
            <a:r>
              <a:rPr lang="el-GR" dirty="0"/>
              <a:t>)</a:t>
            </a:r>
            <a:r>
              <a:rPr lang="en-US" dirty="0"/>
              <a:t> </a:t>
            </a:r>
            <a:r>
              <a:rPr lang="el-GR" dirty="0"/>
              <a:t>τοξικό – </a:t>
            </a:r>
            <a:r>
              <a:rPr lang="el-GR" dirty="0" err="1"/>
              <a:t>μεθαιμογλοβίνη</a:t>
            </a:r>
            <a:endParaRPr lang="en-US" dirty="0"/>
          </a:p>
          <a:p>
            <a:r>
              <a:rPr lang="en-US" dirty="0"/>
              <a:t>1852 </a:t>
            </a:r>
            <a:r>
              <a:rPr lang="el-GR" dirty="0"/>
              <a:t>χημικός</a:t>
            </a:r>
            <a:r>
              <a:rPr lang="en-US" dirty="0"/>
              <a:t> Charles</a:t>
            </a:r>
            <a:r>
              <a:rPr lang="el-GR" dirty="0"/>
              <a:t>  </a:t>
            </a:r>
            <a:r>
              <a:rPr lang="el-GR" dirty="0" err="1"/>
              <a:t>Frédéric</a:t>
            </a:r>
            <a:r>
              <a:rPr lang="el-GR" dirty="0"/>
              <a:t> </a:t>
            </a:r>
            <a:r>
              <a:rPr lang="el-GR" dirty="0" err="1"/>
              <a:t>Gerhardt</a:t>
            </a:r>
            <a:r>
              <a:rPr lang="en-US" dirty="0"/>
              <a:t> :</a:t>
            </a:r>
            <a:r>
              <a:rPr lang="el-GR" dirty="0"/>
              <a:t> </a:t>
            </a:r>
            <a:br>
              <a:rPr lang="en-US" dirty="0"/>
            </a:br>
            <a:r>
              <a:rPr lang="en-US" dirty="0"/>
              <a:t> </a:t>
            </a:r>
            <a:r>
              <a:rPr lang="el-GR" dirty="0"/>
              <a:t>πρώτη σύνθεση </a:t>
            </a:r>
            <a:r>
              <a:rPr lang="en-US" dirty="0"/>
              <a:t> </a:t>
            </a:r>
            <a:r>
              <a:rPr lang="en-US" dirty="0" err="1"/>
              <a:t>paracetamol</a:t>
            </a:r>
            <a:r>
              <a:rPr lang="en-US" dirty="0"/>
              <a:t> </a:t>
            </a:r>
            <a:r>
              <a:rPr lang="el-GR" dirty="0"/>
              <a:t>και </a:t>
            </a:r>
            <a:r>
              <a:rPr lang="en-US" dirty="0"/>
              <a:t>1877 Harmon  N</a:t>
            </a:r>
            <a:r>
              <a:rPr lang="el-GR" dirty="0"/>
              <a:t>.</a:t>
            </a:r>
            <a:r>
              <a:rPr lang="en-US" dirty="0"/>
              <a:t>Morse</a:t>
            </a:r>
            <a:r>
              <a:rPr lang="el-GR" dirty="0"/>
              <a:t>,</a:t>
            </a:r>
            <a:r>
              <a:rPr lang="en-US" dirty="0"/>
              <a:t> Johns Hopkins University </a:t>
            </a:r>
            <a:r>
              <a:rPr lang="el-GR" dirty="0"/>
              <a:t>(</a:t>
            </a:r>
            <a:r>
              <a:rPr lang="en-US" dirty="0"/>
              <a:t> p-nitro phenol with tin in glacial acetic acid </a:t>
            </a:r>
            <a:r>
              <a:rPr lang="el-GR" dirty="0"/>
              <a:t>) - Όχι έμφαση σε ιατρική χρήση</a:t>
            </a:r>
          </a:p>
          <a:p>
            <a:r>
              <a:rPr lang="en-US" dirty="0"/>
              <a:t>1887</a:t>
            </a:r>
            <a:r>
              <a:rPr lang="el-GR" dirty="0"/>
              <a:t> </a:t>
            </a:r>
            <a:r>
              <a:rPr lang="en-US" dirty="0" err="1"/>
              <a:t>Phenacetin</a:t>
            </a:r>
            <a:r>
              <a:rPr lang="en-US" dirty="0"/>
              <a:t> Bayer</a:t>
            </a:r>
            <a:r>
              <a:rPr lang="el-GR" dirty="0"/>
              <a:t> -</a:t>
            </a:r>
            <a:r>
              <a:rPr lang="en-US" dirty="0"/>
              <a:t> </a:t>
            </a:r>
            <a:r>
              <a:rPr lang="el-GR" dirty="0"/>
              <a:t>εκτόξευση εσόδων</a:t>
            </a:r>
            <a:endParaRPr lang="en-US" dirty="0"/>
          </a:p>
          <a:p>
            <a:r>
              <a:rPr lang="en-US" dirty="0"/>
              <a:t>1887 </a:t>
            </a:r>
            <a:r>
              <a:rPr lang="el-GR" dirty="0"/>
              <a:t> χημικός- </a:t>
            </a:r>
            <a:r>
              <a:rPr lang="el-GR" dirty="0" err="1"/>
              <a:t>φαρμακολόγος</a:t>
            </a:r>
            <a:r>
              <a:rPr lang="el-GR" dirty="0"/>
              <a:t> </a:t>
            </a:r>
            <a:r>
              <a:rPr lang="el-GR" dirty="0" err="1"/>
              <a:t>Joseph</a:t>
            </a:r>
            <a:r>
              <a:rPr lang="el-GR" dirty="0"/>
              <a:t> </a:t>
            </a:r>
            <a:r>
              <a:rPr lang="el-GR" dirty="0" err="1"/>
              <a:t>von</a:t>
            </a:r>
            <a:r>
              <a:rPr lang="el-GR" dirty="0"/>
              <a:t> </a:t>
            </a:r>
            <a:r>
              <a:rPr lang="el-GR" dirty="0" err="1"/>
              <a:t>Mering</a:t>
            </a:r>
            <a:r>
              <a:rPr lang="el-GR" dirty="0"/>
              <a:t> δοκίμασε την </a:t>
            </a:r>
            <a:r>
              <a:rPr lang="el-GR" dirty="0" err="1"/>
              <a:t>παρακεταμόλη</a:t>
            </a:r>
            <a:r>
              <a:rPr lang="el-GR" dirty="0"/>
              <a:t>  </a:t>
            </a:r>
            <a:r>
              <a:rPr lang="en-US" dirty="0"/>
              <a:t> </a:t>
            </a:r>
            <a:r>
              <a:rPr lang="el-GR" dirty="0"/>
              <a:t>σε ανθρώπους</a:t>
            </a:r>
          </a:p>
          <a:p>
            <a:endParaRPr lang="el-GR" dirty="0"/>
          </a:p>
          <a:p>
            <a:endParaRPr lang="el-GR" dirty="0"/>
          </a:p>
          <a:p>
            <a:endParaRPr lang="el-GR" dirty="0"/>
          </a:p>
          <a:p>
            <a:pPr>
              <a:buNone/>
            </a:pPr>
            <a:endParaRPr lang="el-GR"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err="1">
                <a:solidFill>
                  <a:srgbClr val="FFFF00"/>
                </a:solidFill>
              </a:rPr>
              <a:t>Παρακεταμόλη</a:t>
            </a:r>
            <a:r>
              <a:rPr lang="el-GR" b="1" dirty="0">
                <a:solidFill>
                  <a:srgbClr val="FFFF00"/>
                </a:solidFill>
              </a:rPr>
              <a:t> </a:t>
            </a:r>
            <a:r>
              <a:rPr lang="el-GR" dirty="0"/>
              <a:t>μεταβολίτης </a:t>
            </a:r>
            <a:br>
              <a:rPr lang="el-GR" dirty="0"/>
            </a:br>
            <a:r>
              <a:rPr lang="el-GR" dirty="0" err="1"/>
              <a:t>ακετανιλίδης</a:t>
            </a:r>
            <a:r>
              <a:rPr lang="el-GR" dirty="0"/>
              <a:t> </a:t>
            </a:r>
            <a:r>
              <a:rPr lang="en-US" dirty="0"/>
              <a:t> </a:t>
            </a:r>
            <a:r>
              <a:rPr lang="el-GR" dirty="0"/>
              <a:t>και </a:t>
            </a:r>
            <a:r>
              <a:rPr lang="el-GR" dirty="0" err="1"/>
              <a:t>φαινακετίνης</a:t>
            </a:r>
            <a:endParaRPr lang="el-GR" dirty="0"/>
          </a:p>
        </p:txBody>
      </p:sp>
      <p:sp>
        <p:nvSpPr>
          <p:cNvPr id="3" name="2 - Θέση περιεχομένου"/>
          <p:cNvSpPr>
            <a:spLocks noGrp="1"/>
          </p:cNvSpPr>
          <p:nvPr>
            <p:ph idx="1"/>
          </p:nvPr>
        </p:nvSpPr>
        <p:spPr/>
        <p:txBody>
          <a:bodyPr>
            <a:normAutofit fontScale="92500"/>
          </a:bodyPr>
          <a:lstStyle/>
          <a:p>
            <a:pPr>
              <a:buNone/>
            </a:pPr>
            <a:r>
              <a:rPr lang="en-US" dirty="0"/>
              <a:t> </a:t>
            </a:r>
            <a:endParaRPr lang="el-GR" dirty="0"/>
          </a:p>
          <a:p>
            <a:r>
              <a:rPr lang="el-GR" dirty="0"/>
              <a:t>1889, στα ούρα ασθενών που είχαν λάβει </a:t>
            </a:r>
            <a:r>
              <a:rPr lang="el-GR" dirty="0" err="1"/>
              <a:t>φαινακετίνη</a:t>
            </a:r>
            <a:r>
              <a:rPr lang="en-US" dirty="0"/>
              <a:t>  </a:t>
            </a:r>
            <a:r>
              <a:rPr lang="el-GR" dirty="0"/>
              <a:t>ή </a:t>
            </a:r>
            <a:r>
              <a:rPr lang="el-GR" dirty="0" err="1"/>
              <a:t>ακετανιλίδη</a:t>
            </a:r>
            <a:r>
              <a:rPr lang="el-GR" dirty="0"/>
              <a:t> ( παραπροϊόντα της ανιλίνης) ένας κύριος μεταβολίτης τους : η  </a:t>
            </a:r>
            <a:r>
              <a:rPr lang="el-GR" dirty="0" err="1"/>
              <a:t>παρακεταμόλη</a:t>
            </a:r>
            <a:endParaRPr lang="el-GR" dirty="0"/>
          </a:p>
          <a:p>
            <a:r>
              <a:rPr lang="el-GR" dirty="0"/>
              <a:t> </a:t>
            </a:r>
            <a:r>
              <a:rPr lang="en-US" dirty="0"/>
              <a:t>1893</a:t>
            </a:r>
            <a:r>
              <a:rPr lang="el-GR" dirty="0"/>
              <a:t> J </a:t>
            </a:r>
            <a:r>
              <a:rPr lang="el-GR" dirty="0" err="1"/>
              <a:t>von</a:t>
            </a:r>
            <a:r>
              <a:rPr lang="el-GR" dirty="0"/>
              <a:t> </a:t>
            </a:r>
            <a:r>
              <a:rPr lang="el-GR" dirty="0" err="1"/>
              <a:t>Mering</a:t>
            </a:r>
            <a:r>
              <a:rPr lang="el-GR" dirty="0"/>
              <a:t> :  </a:t>
            </a:r>
            <a:r>
              <a:rPr lang="el-GR" dirty="0" err="1"/>
              <a:t>παρακεταμόλη</a:t>
            </a:r>
            <a:r>
              <a:rPr lang="el-GR" dirty="0"/>
              <a:t>, σε αντίθεση με </a:t>
            </a:r>
            <a:r>
              <a:rPr lang="el-GR" dirty="0" err="1"/>
              <a:t>φαινακετίνη</a:t>
            </a:r>
            <a:r>
              <a:rPr lang="el-GR" dirty="0"/>
              <a:t>, προκαλεί </a:t>
            </a:r>
            <a:r>
              <a:rPr lang="el-GR" dirty="0" err="1"/>
              <a:t>μεθαιμοσφαιριναιμία</a:t>
            </a:r>
            <a:r>
              <a:rPr lang="el-GR" dirty="0"/>
              <a:t> -</a:t>
            </a:r>
          </a:p>
          <a:p>
            <a:r>
              <a:rPr lang="el-GR" dirty="0"/>
              <a:t>αναστολή  στην παραγωγή </a:t>
            </a:r>
            <a:r>
              <a:rPr lang="el-GR" dirty="0" err="1"/>
              <a:t>παρακεταμόλης</a:t>
            </a:r>
            <a:r>
              <a:rPr lang="el-GR" dirty="0"/>
              <a:t> για άλλα 50 χρόνια</a:t>
            </a:r>
          </a:p>
          <a:p>
            <a:endParaRPr lang="el-GR" dirty="0"/>
          </a:p>
          <a:p>
            <a:endParaRPr lang="el-GR"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Απόσυρση  </a:t>
            </a:r>
            <a:r>
              <a:rPr lang="el-GR" b="1" dirty="0" err="1">
                <a:solidFill>
                  <a:srgbClr val="FFFF00"/>
                </a:solidFill>
              </a:rPr>
              <a:t>φαινακετίνης</a:t>
            </a:r>
            <a:r>
              <a:rPr lang="el-GR" b="1" dirty="0">
                <a:solidFill>
                  <a:srgbClr val="FFFF00"/>
                </a:solidFill>
              </a:rPr>
              <a:t> </a:t>
            </a:r>
          </a:p>
        </p:txBody>
      </p:sp>
      <p:sp>
        <p:nvSpPr>
          <p:cNvPr id="3" name="2 - Θέση περιεχομένου"/>
          <p:cNvSpPr>
            <a:spLocks noGrp="1"/>
          </p:cNvSpPr>
          <p:nvPr>
            <p:ph idx="1"/>
          </p:nvPr>
        </p:nvSpPr>
        <p:spPr/>
        <p:txBody>
          <a:bodyPr>
            <a:normAutofit fontScale="92500" lnSpcReduction="10000"/>
          </a:bodyPr>
          <a:lstStyle/>
          <a:p>
            <a:r>
              <a:rPr lang="el-GR" dirty="0" err="1"/>
              <a:t>In</a:t>
            </a:r>
            <a:r>
              <a:rPr lang="el-GR" dirty="0"/>
              <a:t> </a:t>
            </a:r>
            <a:r>
              <a:rPr lang="el-GR" dirty="0" err="1"/>
              <a:t>vivo</a:t>
            </a:r>
            <a:r>
              <a:rPr lang="el-GR" dirty="0"/>
              <a:t>,  δύο αντιδράσεις : </a:t>
            </a:r>
          </a:p>
          <a:p>
            <a:pPr marL="514350" indent="-514350">
              <a:buAutoNum type="arabicPeriod"/>
            </a:pPr>
            <a:r>
              <a:rPr lang="el-GR" u="sng" dirty="0"/>
              <a:t>ΣΥΝΗΘΩΣ</a:t>
            </a:r>
            <a:r>
              <a:rPr lang="el-GR" dirty="0"/>
              <a:t> αιθέρας  </a:t>
            </a:r>
            <a:r>
              <a:rPr lang="el-GR" dirty="0" err="1"/>
              <a:t>φαινακετίνης</a:t>
            </a:r>
            <a:r>
              <a:rPr lang="el-GR" dirty="0"/>
              <a:t> διασπάται για να αφήσει </a:t>
            </a:r>
            <a:r>
              <a:rPr lang="el-GR" dirty="0" err="1"/>
              <a:t>παρακεταμόλη</a:t>
            </a:r>
            <a:r>
              <a:rPr lang="el-GR" dirty="0"/>
              <a:t> (</a:t>
            </a:r>
            <a:r>
              <a:rPr lang="el-GR" dirty="0" err="1"/>
              <a:t>ακεταμινοφαίνη</a:t>
            </a:r>
            <a:r>
              <a:rPr lang="el-GR" dirty="0"/>
              <a:t>), η οποία είναι το κλινικά σχετικό αναλγητικό</a:t>
            </a:r>
          </a:p>
          <a:p>
            <a:pPr marL="514350" indent="-514350">
              <a:buAutoNum type="arabicPeriod"/>
            </a:pPr>
            <a:r>
              <a:rPr lang="el-GR" u="sng" dirty="0"/>
              <a:t>ΣΠΑΝΙΩΣ</a:t>
            </a:r>
            <a:r>
              <a:rPr lang="el-GR" dirty="0"/>
              <a:t> </a:t>
            </a:r>
            <a:r>
              <a:rPr lang="el-GR" dirty="0" err="1"/>
              <a:t>ακετύλιο</a:t>
            </a:r>
            <a:r>
              <a:rPr lang="el-GR" dirty="0"/>
              <a:t> αφαιρείται από την </a:t>
            </a:r>
            <a:r>
              <a:rPr lang="el-GR" dirty="0" err="1"/>
              <a:t>αμίνη</a:t>
            </a:r>
            <a:r>
              <a:rPr lang="el-GR" dirty="0"/>
              <a:t>, παράγοντας καρκινογόνο P-</a:t>
            </a:r>
            <a:r>
              <a:rPr lang="el-GR" dirty="0" err="1"/>
              <a:t>Φαινετιδίνη,</a:t>
            </a:r>
            <a:r>
              <a:rPr lang="el-GR" dirty="0"/>
              <a:t>    θεωρήθηκε  στατιστικά σπάνια περίπτωση</a:t>
            </a:r>
          </a:p>
          <a:p>
            <a:pPr marL="514350" indent="-514350">
              <a:buNone/>
            </a:pPr>
            <a:r>
              <a:rPr lang="en-US" dirty="0"/>
              <a:t>     </a:t>
            </a:r>
            <a:r>
              <a:rPr lang="el-GR" dirty="0"/>
              <a:t> </a:t>
            </a:r>
            <a:r>
              <a:rPr lang="en-US" dirty="0"/>
              <a:t> 1973</a:t>
            </a:r>
            <a:r>
              <a:rPr lang="el-GR" dirty="0"/>
              <a:t> Καναδάς, </a:t>
            </a:r>
            <a:r>
              <a:rPr lang="en-US" dirty="0"/>
              <a:t>1983  FDA </a:t>
            </a:r>
            <a:r>
              <a:rPr lang="el-GR" dirty="0"/>
              <a:t> ΗΠΑ απέσυραν το φάρμακο που βρισκόταν στην αγορά για σχεδόν 100 χρόνια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sz="3600" b="1" dirty="0" err="1">
                <a:solidFill>
                  <a:srgbClr val="FFFF00"/>
                </a:solidFill>
              </a:rPr>
              <a:t>Παρακεταμόλη</a:t>
            </a:r>
            <a:r>
              <a:rPr lang="el-GR" sz="3600" b="1" dirty="0">
                <a:solidFill>
                  <a:srgbClr val="FFFF00"/>
                </a:solidFill>
              </a:rPr>
              <a:t> στην αγορά</a:t>
            </a:r>
          </a:p>
        </p:txBody>
      </p:sp>
      <p:sp>
        <p:nvSpPr>
          <p:cNvPr id="3" name="2 - Θέση περιεχομένου"/>
          <p:cNvSpPr>
            <a:spLocks noGrp="1"/>
          </p:cNvSpPr>
          <p:nvPr>
            <p:ph idx="1"/>
          </p:nvPr>
        </p:nvSpPr>
        <p:spPr>
          <a:xfrm>
            <a:off x="457200" y="1124744"/>
            <a:ext cx="8229600" cy="5001419"/>
          </a:xfrm>
        </p:spPr>
        <p:txBody>
          <a:bodyPr>
            <a:normAutofit fontScale="25000" lnSpcReduction="20000"/>
          </a:bodyPr>
          <a:lstStyle/>
          <a:p>
            <a:r>
              <a:rPr lang="en-US" sz="11200" dirty="0"/>
              <a:t>1947 </a:t>
            </a:r>
            <a:r>
              <a:rPr lang="el-GR" sz="11200" dirty="0" err="1"/>
              <a:t>David</a:t>
            </a:r>
            <a:r>
              <a:rPr lang="el-GR" sz="11200" dirty="0"/>
              <a:t> </a:t>
            </a:r>
            <a:r>
              <a:rPr lang="el-GR" sz="11200" dirty="0" err="1"/>
              <a:t>Lester</a:t>
            </a:r>
            <a:r>
              <a:rPr lang="el-GR" sz="11200" dirty="0"/>
              <a:t> και </a:t>
            </a:r>
            <a:r>
              <a:rPr lang="el-GR" sz="11200" dirty="0" err="1"/>
              <a:t>Leon</a:t>
            </a:r>
            <a:r>
              <a:rPr lang="el-GR" sz="11200" dirty="0"/>
              <a:t> </a:t>
            </a:r>
            <a:r>
              <a:rPr lang="el-GR" sz="11200" dirty="0" err="1"/>
              <a:t>Greenberg</a:t>
            </a:r>
            <a:r>
              <a:rPr lang="el-GR" sz="11200" dirty="0"/>
              <a:t> </a:t>
            </a:r>
            <a:r>
              <a:rPr lang="en-US" sz="11200" dirty="0"/>
              <a:t>: </a:t>
            </a:r>
            <a:r>
              <a:rPr lang="el-GR" sz="11200" dirty="0" err="1"/>
              <a:t>παρακεταμόλη</a:t>
            </a:r>
            <a:r>
              <a:rPr lang="el-GR" sz="11200" dirty="0"/>
              <a:t>   μεταβολίτης </a:t>
            </a:r>
            <a:r>
              <a:rPr lang="el-GR" sz="11200" dirty="0" err="1"/>
              <a:t>ακετανιλίδης</a:t>
            </a:r>
            <a:r>
              <a:rPr lang="el-GR" sz="11200" dirty="0"/>
              <a:t>  όχι </a:t>
            </a:r>
            <a:r>
              <a:rPr lang="el-GR" sz="11200" dirty="0" err="1"/>
              <a:t>μεθαιμοσφαιριναιμία</a:t>
            </a:r>
            <a:r>
              <a:rPr lang="en-US" sz="11200" dirty="0"/>
              <a:t>,</a:t>
            </a:r>
            <a:r>
              <a:rPr lang="el-GR" sz="11200" dirty="0"/>
              <a:t> ωστόσο, η ανιλίνη,  δευτερεύων μεταβολίτης  </a:t>
            </a:r>
            <a:r>
              <a:rPr lang="el-GR" sz="11200" dirty="0" err="1"/>
              <a:t>ακετανιλίδης</a:t>
            </a:r>
            <a:r>
              <a:rPr lang="el-GR" sz="11200" dirty="0"/>
              <a:t>, υπεύθυνη για  σχηματισμό </a:t>
            </a:r>
            <a:r>
              <a:rPr lang="el-GR" sz="11200" dirty="0" err="1"/>
              <a:t>μεθαιμοσφαιρίνης</a:t>
            </a:r>
            <a:r>
              <a:rPr lang="en-US" sz="11200" dirty="0"/>
              <a:t> </a:t>
            </a:r>
            <a:endParaRPr lang="el-GR" sz="11200" dirty="0"/>
          </a:p>
          <a:p>
            <a:endParaRPr lang="el-GR" sz="5900" dirty="0"/>
          </a:p>
          <a:p>
            <a:r>
              <a:rPr lang="el-GR" sz="11200" dirty="0"/>
              <a:t> 1948,  </a:t>
            </a:r>
            <a:r>
              <a:rPr lang="el-GR" sz="11200" dirty="0" err="1"/>
              <a:t>Bernard</a:t>
            </a:r>
            <a:r>
              <a:rPr lang="el-GR" sz="11200" dirty="0"/>
              <a:t> </a:t>
            </a:r>
            <a:r>
              <a:rPr lang="el-GR" sz="11200" dirty="0" err="1"/>
              <a:t>Brodie</a:t>
            </a:r>
            <a:r>
              <a:rPr lang="el-GR" sz="11200" dirty="0"/>
              <a:t>, </a:t>
            </a:r>
            <a:r>
              <a:rPr lang="el-GR" sz="11200" dirty="0" err="1"/>
              <a:t>Julius</a:t>
            </a:r>
            <a:r>
              <a:rPr lang="el-GR" sz="11200" dirty="0"/>
              <a:t> </a:t>
            </a:r>
            <a:r>
              <a:rPr lang="el-GR" sz="11200" dirty="0" err="1"/>
              <a:t>Axelrod</a:t>
            </a:r>
            <a:r>
              <a:rPr lang="el-GR" sz="11200" dirty="0"/>
              <a:t> </a:t>
            </a:r>
            <a:r>
              <a:rPr lang="en-US" sz="11200" dirty="0"/>
              <a:t>:</a:t>
            </a:r>
            <a:r>
              <a:rPr lang="el-GR" sz="11200" dirty="0"/>
              <a:t> έπεισαν  ιατρική και επιστημονική κοινότητα ότι η </a:t>
            </a:r>
            <a:r>
              <a:rPr lang="el-GR" sz="11200" dirty="0" err="1"/>
              <a:t>παρακεταμόλη</a:t>
            </a:r>
            <a:r>
              <a:rPr lang="el-GR" sz="11200" dirty="0"/>
              <a:t>, ήταν υπεύθυνη για την αντιπυρετική και αναλγητική δράση της </a:t>
            </a:r>
            <a:r>
              <a:rPr lang="el-GR" sz="11200" dirty="0" err="1"/>
              <a:t>ακετανιλίδης</a:t>
            </a:r>
            <a:endParaRPr lang="el-GR" sz="11200" dirty="0"/>
          </a:p>
          <a:p>
            <a:endParaRPr lang="el-GR" sz="5900" dirty="0"/>
          </a:p>
          <a:p>
            <a:r>
              <a:rPr lang="el-GR" sz="11200" dirty="0"/>
              <a:t>1953 </a:t>
            </a:r>
            <a:r>
              <a:rPr lang="el-GR" sz="11200" dirty="0" err="1"/>
              <a:t>Sterling</a:t>
            </a:r>
            <a:r>
              <a:rPr lang="el-GR" sz="11200" dirty="0"/>
              <a:t> </a:t>
            </a:r>
            <a:r>
              <a:rPr lang="el-GR" sz="11200" dirty="0" err="1"/>
              <a:t>Winthrop</a:t>
            </a:r>
            <a:r>
              <a:rPr lang="el-GR" sz="11200" dirty="0"/>
              <a:t>  </a:t>
            </a:r>
            <a:r>
              <a:rPr lang="el-GR" sz="11200" dirty="0" err="1"/>
              <a:t>παρακεταμόλη</a:t>
            </a:r>
            <a:r>
              <a:rPr lang="el-GR" sz="11200" dirty="0"/>
              <a:t> στην αγορά</a:t>
            </a:r>
          </a:p>
          <a:p>
            <a:r>
              <a:rPr lang="el-GR" sz="11200" dirty="0"/>
              <a:t>1955, η </a:t>
            </a:r>
            <a:r>
              <a:rPr lang="el-GR" sz="11200" dirty="0" err="1"/>
              <a:t>McNiel</a:t>
            </a:r>
            <a:r>
              <a:rPr lang="el-GR" sz="11200" dirty="0"/>
              <a:t> </a:t>
            </a:r>
            <a:r>
              <a:rPr lang="el-GR" sz="11200" dirty="0" err="1"/>
              <a:t>Laboratories</a:t>
            </a:r>
            <a:r>
              <a:rPr lang="el-GR" sz="11200" dirty="0"/>
              <a:t> κυκλοφόρησε την αμερικανική μάρκα </a:t>
            </a:r>
            <a:r>
              <a:rPr lang="el-GR" sz="11200" dirty="0" err="1"/>
              <a:t>παρακεταμόλης</a:t>
            </a:r>
            <a:endParaRPr lang="el-GR" sz="11200" dirty="0"/>
          </a:p>
          <a:p>
            <a:r>
              <a:rPr lang="el-GR" sz="11200" dirty="0"/>
              <a:t>1956  </a:t>
            </a:r>
            <a:r>
              <a:rPr lang="el-GR" sz="11200" dirty="0" err="1"/>
              <a:t>Frederick</a:t>
            </a:r>
            <a:r>
              <a:rPr lang="el-GR" sz="11200" dirty="0"/>
              <a:t> </a:t>
            </a:r>
            <a:r>
              <a:rPr lang="el-GR" sz="11200" dirty="0" err="1"/>
              <a:t>Stearns</a:t>
            </a:r>
            <a:r>
              <a:rPr lang="el-GR" sz="11200" dirty="0"/>
              <a:t> &amp; </a:t>
            </a:r>
            <a:r>
              <a:rPr lang="el-GR" sz="11200" dirty="0" err="1"/>
              <a:t>Co</a:t>
            </a:r>
            <a:r>
              <a:rPr lang="el-GR" sz="11200" dirty="0"/>
              <a:t>, θυγατρική </a:t>
            </a:r>
            <a:r>
              <a:rPr lang="el-GR" sz="11200" dirty="0" err="1"/>
              <a:t>Sterling</a:t>
            </a:r>
            <a:r>
              <a:rPr lang="el-GR" sz="11200" dirty="0"/>
              <a:t> </a:t>
            </a:r>
            <a:r>
              <a:rPr lang="el-GR" sz="11200" dirty="0" err="1"/>
              <a:t>Drug</a:t>
            </a:r>
            <a:r>
              <a:rPr lang="el-GR" sz="11200" dirty="0"/>
              <a:t> </a:t>
            </a:r>
            <a:r>
              <a:rPr lang="el-GR" sz="11200" dirty="0" err="1"/>
              <a:t>Inc</a:t>
            </a:r>
            <a:r>
              <a:rPr lang="el-GR" sz="11200" dirty="0"/>
              <a:t>, στη Βρετανία</a:t>
            </a:r>
          </a:p>
          <a:p>
            <a:endParaRPr lang="el-GR" sz="11200" dirty="0"/>
          </a:p>
          <a:p>
            <a:endParaRPr lang="el-GR" dirty="0"/>
          </a:p>
          <a:p>
            <a:endParaRPr lang="el-GR" dirty="0"/>
          </a:p>
          <a:p>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a:solidFill>
                  <a:srgbClr val="FFFF00"/>
                </a:solidFill>
              </a:rPr>
              <a:t>Χημική τροποποίηση </a:t>
            </a:r>
            <a:r>
              <a:rPr lang="en-US" b="1" dirty="0">
                <a:solidFill>
                  <a:srgbClr val="FFFF00"/>
                </a:solidFill>
              </a:rPr>
              <a:t>ASA =</a:t>
            </a:r>
            <a:r>
              <a:rPr lang="el-GR" b="1" dirty="0">
                <a:solidFill>
                  <a:srgbClr val="FFFF00"/>
                </a:solidFill>
              </a:rPr>
              <a:t> ΑΣΠΙΡΙΝΗ</a:t>
            </a:r>
          </a:p>
        </p:txBody>
      </p:sp>
      <p:sp>
        <p:nvSpPr>
          <p:cNvPr id="3" name="2 - Θέση περιεχομένου"/>
          <p:cNvSpPr>
            <a:spLocks noGrp="1"/>
          </p:cNvSpPr>
          <p:nvPr>
            <p:ph idx="1"/>
          </p:nvPr>
        </p:nvSpPr>
        <p:spPr>
          <a:xfrm>
            <a:off x="457200" y="1124744"/>
            <a:ext cx="8229600" cy="5001419"/>
          </a:xfrm>
        </p:spPr>
        <p:txBody>
          <a:bodyPr>
            <a:noAutofit/>
          </a:bodyPr>
          <a:lstStyle/>
          <a:p>
            <a:r>
              <a:rPr lang="el-GR" sz="2800" dirty="0"/>
              <a:t>εκχύλισμα φλοιού λευκής ιτιάς επί αιώνες για  θεραπεία πυρετών και φλεγμονών</a:t>
            </a:r>
            <a:endParaRPr lang="en-US" sz="2800" dirty="0"/>
          </a:p>
          <a:p>
            <a:r>
              <a:rPr lang="el-GR" sz="2800" dirty="0"/>
              <a:t>ενεργό συστατικό, </a:t>
            </a:r>
            <a:r>
              <a:rPr lang="el-GR" sz="2800" dirty="0" err="1"/>
              <a:t>σαλικίνη</a:t>
            </a:r>
            <a:r>
              <a:rPr lang="el-GR" sz="2800" dirty="0"/>
              <a:t> ή σαλικυλικό οξύ, πικρή γεύση και ερεθισμός του γαστρικού βλεννογόνου </a:t>
            </a:r>
            <a:endParaRPr lang="en-US" sz="2800" dirty="0"/>
          </a:p>
          <a:p>
            <a:r>
              <a:rPr lang="el-GR" sz="2800" dirty="0"/>
              <a:t> 1853 </a:t>
            </a:r>
            <a:r>
              <a:rPr lang="el-GR" sz="2800" dirty="0" err="1"/>
              <a:t>Gerhardt</a:t>
            </a:r>
            <a:r>
              <a:rPr lang="el-GR" sz="2800" dirty="0"/>
              <a:t> :  </a:t>
            </a:r>
            <a:r>
              <a:rPr lang="el-GR" sz="2800" dirty="0" err="1"/>
              <a:t>ακετυλοχλωρίδιο</a:t>
            </a:r>
            <a:r>
              <a:rPr lang="el-GR" sz="2800" dirty="0"/>
              <a:t> + σαλικυλικό   νάτριο=</a:t>
            </a:r>
            <a:r>
              <a:rPr lang="el-GR" sz="2800" b="1" dirty="0"/>
              <a:t> </a:t>
            </a:r>
            <a:r>
              <a:rPr lang="el-GR" sz="2800" b="1" dirty="0" err="1"/>
              <a:t>ακετυλοσαλικυλικό</a:t>
            </a:r>
            <a:r>
              <a:rPr lang="el-GR" sz="2800" b="1" dirty="0"/>
              <a:t> οξύ</a:t>
            </a:r>
            <a:r>
              <a:rPr lang="en-US" sz="2800" b="1" dirty="0"/>
              <a:t> </a:t>
            </a:r>
            <a:r>
              <a:rPr lang="el-GR" sz="2800" b="1" dirty="0"/>
              <a:t>(</a:t>
            </a:r>
            <a:r>
              <a:rPr lang="el-GR" sz="2800" dirty="0"/>
              <a:t>ασπιρίνη)</a:t>
            </a:r>
            <a:endParaRPr lang="en-US" sz="2800" dirty="0"/>
          </a:p>
          <a:p>
            <a:r>
              <a:rPr lang="en-US" sz="2800" dirty="0"/>
              <a:t> </a:t>
            </a:r>
            <a:r>
              <a:rPr lang="el-GR" sz="2800" dirty="0"/>
              <a:t>1897</a:t>
            </a:r>
            <a:r>
              <a:rPr lang="en-US" sz="2800" dirty="0"/>
              <a:t> Felix Hofmann</a:t>
            </a:r>
            <a:r>
              <a:rPr lang="el-GR" sz="2800" dirty="0"/>
              <a:t> χημικός φαρμακοποιός(</a:t>
            </a:r>
            <a:r>
              <a:rPr lang="en-US" sz="2800" dirty="0"/>
              <a:t>Bayer</a:t>
            </a:r>
            <a:r>
              <a:rPr lang="el-GR" sz="2800" dirty="0"/>
              <a:t>):</a:t>
            </a:r>
            <a:r>
              <a:rPr lang="en-US" sz="2800" dirty="0"/>
              <a:t> </a:t>
            </a:r>
            <a:r>
              <a:rPr lang="el-GR" sz="2800" dirty="0"/>
              <a:t> </a:t>
            </a:r>
            <a:r>
              <a:rPr lang="en-US" sz="2800" dirty="0"/>
              <a:t>   </a:t>
            </a:r>
            <a:r>
              <a:rPr lang="el-GR" sz="2800" dirty="0"/>
              <a:t>   </a:t>
            </a:r>
            <a:r>
              <a:rPr lang="el-GR" sz="2800" dirty="0" err="1"/>
              <a:t>ακετυλοχλωρίδιο+σαλικυλικό</a:t>
            </a:r>
            <a:r>
              <a:rPr lang="el-GR" sz="2800" dirty="0"/>
              <a:t> οξύ = </a:t>
            </a:r>
            <a:r>
              <a:rPr lang="el-GR" sz="2800" b="1" dirty="0" err="1"/>
              <a:t>ακετυλοσαλικυλικό</a:t>
            </a:r>
            <a:r>
              <a:rPr lang="el-GR" sz="2800" b="1" dirty="0"/>
              <a:t> οξύ</a:t>
            </a:r>
            <a:r>
              <a:rPr lang="en-US" sz="2800" b="1" dirty="0"/>
              <a:t> </a:t>
            </a:r>
            <a:r>
              <a:rPr lang="el-GR" sz="2800" dirty="0"/>
              <a:t>(  τελικό προϊόν  ανεκτό σε γεύση και γαστρεντερικό- </a:t>
            </a:r>
            <a:r>
              <a:rPr lang="el-GR" sz="2800" dirty="0" err="1"/>
              <a:t>αρθρίτις</a:t>
            </a:r>
            <a:r>
              <a:rPr lang="el-GR" sz="2800" dirty="0"/>
              <a:t> πατρός) - δεκαετία του '70 αναστολή </a:t>
            </a:r>
            <a:r>
              <a:rPr lang="el-GR" sz="2800" dirty="0" err="1"/>
              <a:t>προσταγλανδινών</a:t>
            </a:r>
            <a:endParaRPr lang="el-GR" sz="2800" dirty="0"/>
          </a:p>
          <a:p>
            <a:endParaRPr lang="el-GR" sz="2800" dirty="0"/>
          </a:p>
          <a:p>
            <a:pPr>
              <a:buNone/>
            </a:pPr>
            <a:endParaRPr lang="en-US" sz="2800" dirty="0"/>
          </a:p>
          <a:p>
            <a:pPr>
              <a:buNone/>
            </a:pPr>
            <a:r>
              <a:rPr lang="el-GR" sz="2800" dirty="0"/>
              <a:t>    </a:t>
            </a:r>
          </a:p>
          <a:p>
            <a:pPr>
              <a:buNone/>
            </a:pPr>
            <a:endParaRPr lang="el-GR" sz="28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dirty="0" err="1">
                <a:solidFill>
                  <a:srgbClr val="FFFF00"/>
                </a:solidFill>
              </a:rPr>
              <a:t>Aspirin</a:t>
            </a:r>
            <a:r>
              <a:rPr lang="el-GR" sz="4800" b="1" dirty="0">
                <a:solidFill>
                  <a:srgbClr val="FFFF00"/>
                </a:solidFill>
              </a:rPr>
              <a:t>®</a:t>
            </a:r>
          </a:p>
        </p:txBody>
      </p:sp>
      <p:sp>
        <p:nvSpPr>
          <p:cNvPr id="3" name="2 - Θέση περιεχομένου"/>
          <p:cNvSpPr>
            <a:spLocks noGrp="1"/>
          </p:cNvSpPr>
          <p:nvPr>
            <p:ph idx="1"/>
          </p:nvPr>
        </p:nvSpPr>
        <p:spPr/>
        <p:txBody>
          <a:bodyPr>
            <a:normAutofit/>
          </a:bodyPr>
          <a:lstStyle/>
          <a:p>
            <a:r>
              <a:rPr lang="el-GR" sz="2800" dirty="0" err="1"/>
              <a:t>ακετυλοσαλικυλικό</a:t>
            </a:r>
            <a:r>
              <a:rPr lang="el-GR" sz="2800" dirty="0"/>
              <a:t> οξύ, πιο γνωστό ως </a:t>
            </a:r>
            <a:r>
              <a:rPr lang="el-GR" sz="2800" dirty="0" err="1"/>
              <a:t>Aspirin</a:t>
            </a:r>
            <a:r>
              <a:rPr lang="el-GR" sz="2800" dirty="0"/>
              <a:t>®, το πρώτο φάρμακο υπερπαραγωγής</a:t>
            </a:r>
            <a:endParaRPr lang="en-US" sz="2800" dirty="0"/>
          </a:p>
          <a:p>
            <a:pPr>
              <a:buNone/>
            </a:pPr>
            <a:r>
              <a:rPr lang="el-GR" sz="2800" dirty="0"/>
              <a:t>     </a:t>
            </a:r>
            <a:r>
              <a:rPr lang="el-GR" sz="2800" dirty="0" err="1"/>
              <a:t>Bayer</a:t>
            </a:r>
            <a:r>
              <a:rPr lang="el-GR" sz="2800" dirty="0"/>
              <a:t>, γερμανική φαρμακευτική εταιρεία , έφερε το εμπορικό σήμα της ασπιρίνης το 189</a:t>
            </a:r>
            <a:r>
              <a:rPr lang="en-US" sz="2800" dirty="0"/>
              <a:t>9</a:t>
            </a:r>
            <a:endParaRPr lang="el-GR" sz="2800" dirty="0"/>
          </a:p>
          <a:p>
            <a:pPr>
              <a:buNone/>
            </a:pPr>
            <a:r>
              <a:rPr lang="en-US" sz="2800" dirty="0"/>
              <a:t>     1949, </a:t>
            </a:r>
            <a:r>
              <a:rPr lang="el-GR" sz="2800" dirty="0"/>
              <a:t> πρώην</a:t>
            </a:r>
            <a:r>
              <a:rPr lang="en-US" sz="2800" dirty="0"/>
              <a:t>  </a:t>
            </a:r>
            <a:r>
              <a:rPr lang="el-GR" sz="2800" dirty="0"/>
              <a:t> </a:t>
            </a:r>
            <a:r>
              <a:rPr lang="en-US" sz="2800" dirty="0"/>
              <a:t>Bayer </a:t>
            </a:r>
            <a:r>
              <a:rPr lang="el-GR" sz="2800" dirty="0"/>
              <a:t> χημικός  </a:t>
            </a:r>
            <a:r>
              <a:rPr lang="en-US" sz="2800" dirty="0"/>
              <a:t>Arthur  </a:t>
            </a:r>
            <a:r>
              <a:rPr lang="en-US" sz="2800" dirty="0" err="1"/>
              <a:t>Eichengrün</a:t>
            </a:r>
            <a:r>
              <a:rPr lang="en-US" sz="2800" dirty="0"/>
              <a:t>  </a:t>
            </a:r>
            <a:r>
              <a:rPr lang="el-GR" sz="2800" dirty="0"/>
              <a:t>διεκδίκησε την εφεύρεση</a:t>
            </a:r>
          </a:p>
          <a:p>
            <a:pPr>
              <a:buNone/>
            </a:pPr>
            <a:r>
              <a:rPr lang="el-GR" sz="2800" dirty="0"/>
              <a:t>     </a:t>
            </a:r>
            <a:r>
              <a:rPr lang="en-US" sz="2800" dirty="0"/>
              <a:t>1999,  Walter </a:t>
            </a:r>
            <a:r>
              <a:rPr lang="en-US" sz="2800" dirty="0" err="1"/>
              <a:t>Sneader</a:t>
            </a:r>
            <a:r>
              <a:rPr lang="en-US" sz="2800" dirty="0"/>
              <a:t> </a:t>
            </a:r>
            <a:r>
              <a:rPr lang="el-GR" sz="2800" dirty="0"/>
              <a:t>Παν/</a:t>
            </a:r>
            <a:r>
              <a:rPr lang="el-GR" sz="2800" dirty="0" err="1"/>
              <a:t>μίου </a:t>
            </a:r>
            <a:r>
              <a:rPr lang="el-GR" sz="2800" dirty="0"/>
              <a:t>Γλασκώβης  επανέφερε για </a:t>
            </a:r>
            <a:r>
              <a:rPr lang="en-US" sz="2800" dirty="0"/>
              <a:t>Arthur  </a:t>
            </a:r>
            <a:r>
              <a:rPr lang="en-US" sz="2800" dirty="0" err="1"/>
              <a:t>Eichengrün</a:t>
            </a:r>
            <a:r>
              <a:rPr lang="en-US" sz="2800" dirty="0"/>
              <a:t> </a:t>
            </a:r>
            <a:r>
              <a:rPr lang="el-GR" sz="2800" dirty="0"/>
              <a:t> αλλά η </a:t>
            </a:r>
            <a:r>
              <a:rPr lang="en-US" sz="2800" dirty="0"/>
              <a:t>Bayer</a:t>
            </a:r>
            <a:r>
              <a:rPr lang="el-GR" sz="2800" dirty="0"/>
              <a:t> έκλεισε το θέμα με δελτίο τύπου</a:t>
            </a:r>
          </a:p>
          <a:p>
            <a:pPr>
              <a:buNone/>
            </a:pPr>
            <a:endParaRPr lang="en-US" sz="2400" dirty="0"/>
          </a:p>
          <a:p>
            <a:pPr>
              <a:buNone/>
            </a:pPr>
            <a:endParaRPr lang="en-US" sz="2400" dirty="0"/>
          </a:p>
          <a:p>
            <a:endParaRPr lang="el-GR" sz="24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 </a:t>
            </a:r>
            <a:r>
              <a:rPr lang="el-GR" b="1" dirty="0">
                <a:solidFill>
                  <a:srgbClr val="00B050"/>
                </a:solidFill>
              </a:rPr>
              <a:t>Ιατρός</a:t>
            </a:r>
            <a:r>
              <a:rPr lang="el-GR" dirty="0"/>
              <a:t> </a:t>
            </a:r>
            <a:r>
              <a:rPr lang="en-US" dirty="0"/>
              <a:t>- </a:t>
            </a:r>
            <a:r>
              <a:rPr lang="el-GR" b="1" dirty="0">
                <a:solidFill>
                  <a:srgbClr val="FF0000"/>
                </a:solidFill>
              </a:rPr>
              <a:t>Φαρμακοποιός</a:t>
            </a:r>
          </a:p>
        </p:txBody>
      </p:sp>
      <p:sp>
        <p:nvSpPr>
          <p:cNvPr id="3" name="2 - Θέση περιεχομένου"/>
          <p:cNvSpPr>
            <a:spLocks noGrp="1"/>
          </p:cNvSpPr>
          <p:nvPr>
            <p:ph idx="1"/>
          </p:nvPr>
        </p:nvSpPr>
        <p:spPr/>
        <p:txBody>
          <a:bodyPr>
            <a:normAutofit fontScale="85000" lnSpcReduction="10000"/>
          </a:bodyPr>
          <a:lstStyle/>
          <a:p>
            <a:pPr>
              <a:buNone/>
            </a:pPr>
            <a:r>
              <a:rPr lang="el-GR" dirty="0"/>
              <a:t>    </a:t>
            </a:r>
            <a:r>
              <a:rPr lang="en-US" dirty="0"/>
              <a:t> </a:t>
            </a:r>
            <a:r>
              <a:rPr lang="el-GR" dirty="0"/>
              <a:t>Αρχικά διάκριση δεν υπήρχε ούτε  πρόθεση  διαχωρισμού φαρμακευτικής και Ιατρικής σε δύο διακριτές ειδικότητες</a:t>
            </a:r>
            <a:endParaRPr lang="en-US" dirty="0"/>
          </a:p>
          <a:p>
            <a:r>
              <a:rPr lang="el-GR" dirty="0"/>
              <a:t>Ιατρός </a:t>
            </a:r>
            <a:r>
              <a:rPr lang="el-GR" dirty="0" err="1"/>
              <a:t>συνταγογραφεί</a:t>
            </a:r>
            <a:r>
              <a:rPr lang="el-GR" dirty="0"/>
              <a:t> , παρασκευάζει  φάρμακα και χορηγεί αυτά στους ασθενείς</a:t>
            </a:r>
          </a:p>
          <a:p>
            <a:r>
              <a:rPr lang="en-US" dirty="0"/>
              <a:t>11</a:t>
            </a:r>
            <a:r>
              <a:rPr lang="el-GR" baseline="30000" dirty="0"/>
              <a:t>ο</a:t>
            </a:r>
            <a:r>
              <a:rPr lang="el-GR" dirty="0"/>
              <a:t> αιώνα φαρμακεία για  κοινό  σε   Ιταλία και Γαλλία, επάγγελμα περιωπής με περίφημη κτιριακή υποδομή,</a:t>
            </a:r>
          </a:p>
          <a:p>
            <a:pPr>
              <a:buNone/>
            </a:pPr>
            <a:r>
              <a:rPr lang="el-GR" dirty="0"/>
              <a:t>     το παλαιότερο φαρμακείο   1221  Εκκλησία </a:t>
            </a:r>
            <a:r>
              <a:rPr lang="el-GR" dirty="0" err="1"/>
              <a:t>Santa</a:t>
            </a:r>
            <a:r>
              <a:rPr lang="el-GR" dirty="0"/>
              <a:t> </a:t>
            </a:r>
            <a:r>
              <a:rPr lang="el-GR" dirty="0" err="1"/>
              <a:t>Maria</a:t>
            </a:r>
            <a:r>
              <a:rPr lang="el-GR" dirty="0"/>
              <a:t> </a:t>
            </a:r>
            <a:r>
              <a:rPr lang="el-GR" dirty="0" err="1"/>
              <a:t>Novella</a:t>
            </a:r>
            <a:r>
              <a:rPr lang="el-GR" dirty="0"/>
              <a:t> Φλωρεντία, τώρα μουσείο αρωμάτων</a:t>
            </a:r>
          </a:p>
          <a:p>
            <a:r>
              <a:rPr lang="el-GR" i="1" dirty="0"/>
              <a:t> </a:t>
            </a:r>
            <a:r>
              <a:rPr lang="el-GR" dirty="0"/>
              <a:t>Διάρθρωση  επίσημων Φαρμακευτικών Υπηρεσιών</a:t>
            </a:r>
            <a:r>
              <a:rPr lang="en-US" dirty="0"/>
              <a:t> – </a:t>
            </a:r>
            <a:r>
              <a:rPr lang="el-GR" dirty="0"/>
              <a:t>Νομοθεσία</a:t>
            </a: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066130"/>
          </a:xfrm>
        </p:spPr>
        <p:txBody>
          <a:bodyPr>
            <a:normAutofit fontScale="90000"/>
          </a:bodyPr>
          <a:lstStyle/>
          <a:p>
            <a:r>
              <a:rPr lang="el-GR" dirty="0"/>
              <a:t>Θαυματουργή ανακάλυψη  </a:t>
            </a:r>
            <a:r>
              <a:rPr lang="el-GR" b="1" dirty="0">
                <a:solidFill>
                  <a:srgbClr val="FFFF00"/>
                </a:solidFill>
              </a:rPr>
              <a:t>ινσουλίνης  </a:t>
            </a:r>
            <a:r>
              <a:rPr lang="el-GR" dirty="0"/>
              <a:t>1921</a:t>
            </a:r>
          </a:p>
        </p:txBody>
      </p:sp>
      <p:sp>
        <p:nvSpPr>
          <p:cNvPr id="3" name="2 - Θέση περιεχομένου"/>
          <p:cNvSpPr>
            <a:spLocks noGrp="1"/>
          </p:cNvSpPr>
          <p:nvPr>
            <p:ph idx="1"/>
          </p:nvPr>
        </p:nvSpPr>
        <p:spPr>
          <a:xfrm>
            <a:off x="457200" y="1412776"/>
            <a:ext cx="8229600" cy="4713387"/>
          </a:xfrm>
        </p:spPr>
        <p:txBody>
          <a:bodyPr>
            <a:normAutofit fontScale="25000" lnSpcReduction="20000"/>
          </a:bodyPr>
          <a:lstStyle/>
          <a:p>
            <a:br>
              <a:rPr lang="en-US" dirty="0"/>
            </a:br>
            <a:endParaRPr lang="en-US" dirty="0"/>
          </a:p>
          <a:p>
            <a:r>
              <a:rPr lang="el-GR" sz="9600" dirty="0"/>
              <a:t> διαβήτης αρχικά  πολύ αυστηρές δίαιτες  ελάχιστη πρόσληψη υδατανθράκων, σκληρές δίαιτες (450 θερμίδες την ημέρα!) προκάλεσαν θάνατο από πείνα</a:t>
            </a:r>
          </a:p>
          <a:p>
            <a:r>
              <a:rPr lang="el-GR" sz="9600" dirty="0"/>
              <a:t>1889  </a:t>
            </a:r>
            <a:r>
              <a:rPr lang="el-GR" sz="9600" dirty="0" err="1"/>
              <a:t>Oskar</a:t>
            </a:r>
            <a:r>
              <a:rPr lang="el-GR" sz="9600" dirty="0"/>
              <a:t> </a:t>
            </a:r>
            <a:r>
              <a:rPr lang="el-GR" sz="9600" dirty="0" err="1"/>
              <a:t>Minkowski</a:t>
            </a:r>
            <a:r>
              <a:rPr lang="el-GR" sz="9600" dirty="0"/>
              <a:t> και </a:t>
            </a:r>
            <a:r>
              <a:rPr lang="el-GR" sz="9600" dirty="0" err="1"/>
              <a:t>Joseph</a:t>
            </a:r>
            <a:r>
              <a:rPr lang="el-GR" sz="9600" dirty="0"/>
              <a:t> </a:t>
            </a:r>
            <a:r>
              <a:rPr lang="el-GR" sz="9600" dirty="0" err="1"/>
              <a:t>von</a:t>
            </a:r>
            <a:r>
              <a:rPr lang="el-GR" sz="9600" dirty="0"/>
              <a:t> </a:t>
            </a:r>
            <a:r>
              <a:rPr lang="el-GR" sz="9600" dirty="0" err="1"/>
              <a:t>Mering</a:t>
            </a:r>
            <a:r>
              <a:rPr lang="el-GR" sz="9600" dirty="0"/>
              <a:t>, αφαίρεσαν  πάγκρεας</a:t>
            </a:r>
            <a:r>
              <a:rPr lang="en-US" sz="9600" dirty="0"/>
              <a:t> </a:t>
            </a:r>
            <a:r>
              <a:rPr lang="el-GR" sz="9600" dirty="0"/>
              <a:t>από  σκύλους, εμφάνισαν συμπτώματα διαβήτη και πέθαναν αμέσως μετά</a:t>
            </a:r>
            <a:endParaRPr lang="en-US" sz="9600" dirty="0"/>
          </a:p>
          <a:p>
            <a:r>
              <a:rPr lang="el-GR" sz="9600" dirty="0"/>
              <a:t>1910  </a:t>
            </a:r>
            <a:r>
              <a:rPr lang="el-GR" sz="9600" dirty="0" err="1"/>
              <a:t>Sir</a:t>
            </a:r>
            <a:r>
              <a:rPr lang="el-GR" sz="9600" dirty="0"/>
              <a:t> </a:t>
            </a:r>
            <a:r>
              <a:rPr lang="el-GR" sz="9600" dirty="0" err="1"/>
              <a:t>Edward</a:t>
            </a:r>
            <a:r>
              <a:rPr lang="el-GR" sz="9600" dirty="0"/>
              <a:t> </a:t>
            </a:r>
            <a:r>
              <a:rPr lang="el-GR" sz="9600" dirty="0" err="1"/>
              <a:t>Albert</a:t>
            </a:r>
            <a:r>
              <a:rPr lang="el-GR" sz="9600" dirty="0"/>
              <a:t> </a:t>
            </a:r>
            <a:r>
              <a:rPr lang="el-GR" sz="9600" dirty="0" err="1"/>
              <a:t>Sharpey</a:t>
            </a:r>
            <a:r>
              <a:rPr lang="el-GR" sz="9600" dirty="0"/>
              <a:t>-</a:t>
            </a:r>
            <a:r>
              <a:rPr lang="el-GR" sz="9600" dirty="0" err="1"/>
              <a:t>Shafer</a:t>
            </a:r>
            <a:r>
              <a:rPr lang="el-GR" sz="9600" dirty="0"/>
              <a:t> πρότεινε ότι μόνο μία χημική ουσία έλειπε από  πάγκρεας σε άτομα με διαβήτη, η  ινσουλίνη (από λατινική λέξη </a:t>
            </a:r>
            <a:r>
              <a:rPr lang="el-GR" sz="9600" dirty="0" err="1"/>
              <a:t>insula</a:t>
            </a:r>
            <a:r>
              <a:rPr lang="el-GR" sz="9600" dirty="0"/>
              <a:t>,  «νησί» </a:t>
            </a:r>
            <a:r>
              <a:rPr lang="en-US" sz="9600" dirty="0" err="1"/>
              <a:t>Langerhans</a:t>
            </a:r>
            <a:r>
              <a:rPr lang="en-US" sz="9600" dirty="0"/>
              <a:t>)</a:t>
            </a:r>
            <a:r>
              <a:rPr lang="el-GR" sz="9600" dirty="0"/>
              <a:t> </a:t>
            </a:r>
          </a:p>
          <a:p>
            <a:r>
              <a:rPr lang="el-GR" sz="9600" dirty="0"/>
              <a:t>1921  οι  </a:t>
            </a:r>
            <a:r>
              <a:rPr lang="el-GR" sz="9600" dirty="0" err="1"/>
              <a:t>Banting</a:t>
            </a:r>
            <a:r>
              <a:rPr lang="el-GR" sz="9600" dirty="0"/>
              <a:t> και </a:t>
            </a:r>
            <a:r>
              <a:rPr lang="en-US" sz="9600" dirty="0"/>
              <a:t>Best </a:t>
            </a:r>
            <a:r>
              <a:rPr lang="el-GR" sz="9600" dirty="0"/>
              <a:t>με το θολό εκχύλισμα από  πάγκρεας  σκύλου, κράτησαν ζωντανό άλλο σκύλο με σοβαρό διαβήτη για 70 ημέρες - ο σκύλος πέθανε μόνο όταν δεν υπήρχε άλλο παρασκεύασμα</a:t>
            </a:r>
          </a:p>
          <a:p>
            <a:endParaRPr lang="en-US" sz="96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721499"/>
          </a:xfrm>
        </p:spPr>
        <p:txBody>
          <a:bodyPr>
            <a:normAutofit fontScale="40000" lnSpcReduction="20000"/>
          </a:bodyPr>
          <a:lstStyle/>
          <a:p>
            <a:pPr>
              <a:buNone/>
            </a:pPr>
            <a:r>
              <a:rPr lang="el-GR" sz="9600" dirty="0"/>
              <a:t>            </a:t>
            </a:r>
            <a:r>
              <a:rPr lang="el-GR" sz="10000" b="1" dirty="0">
                <a:solidFill>
                  <a:srgbClr val="FFFF00"/>
                </a:solidFill>
              </a:rPr>
              <a:t>Η ινσουλίνη  σώζει ζωές</a:t>
            </a:r>
          </a:p>
          <a:p>
            <a:endParaRPr lang="el-GR" sz="8000" dirty="0"/>
          </a:p>
          <a:p>
            <a:r>
              <a:rPr lang="el-GR" sz="8000" dirty="0"/>
              <a:t> Οι ερευνητές </a:t>
            </a:r>
            <a:r>
              <a:rPr lang="el-GR" sz="8000" dirty="0" err="1"/>
              <a:t>Collip</a:t>
            </a:r>
            <a:r>
              <a:rPr lang="el-GR" sz="8000" dirty="0"/>
              <a:t> και </a:t>
            </a:r>
            <a:r>
              <a:rPr lang="el-GR" sz="8000" dirty="0" err="1"/>
              <a:t>Macleod</a:t>
            </a:r>
            <a:r>
              <a:rPr lang="el-GR" sz="8000" dirty="0"/>
              <a:t> : μια πιο εκλεπτυσμένη και καθαρή μορφή ινσουλίνης από  πάγκρεας  βοοειδών</a:t>
            </a:r>
            <a:endParaRPr lang="en-US" sz="8000" dirty="0"/>
          </a:p>
          <a:p>
            <a:r>
              <a:rPr lang="el-GR" sz="8000" dirty="0"/>
              <a:t> Ιανουάριος  1922  ; </a:t>
            </a:r>
            <a:r>
              <a:rPr lang="el-GR" sz="8000" dirty="0" err="1"/>
              <a:t>Leonard</a:t>
            </a:r>
            <a:r>
              <a:rPr lang="el-GR" sz="8000" dirty="0"/>
              <a:t> </a:t>
            </a:r>
            <a:r>
              <a:rPr lang="el-GR" sz="8000" dirty="0" err="1"/>
              <a:t>Thompson</a:t>
            </a:r>
            <a:r>
              <a:rPr lang="el-GR" sz="8000" dirty="0"/>
              <a:t>,  14 ετών  πέθαινε από διαβήτη σε νοσοκομείο του Τορόντο, το πρώτο άτομο που έλαβε ένεση ινσουλίνης και μέσα σε 24 ώρες τα επικίνδυνα υψηλά επίπεδα γλυκόζης στο αίμα του έπεσαν σε σχεδόν φυσιολογικές τιμές</a:t>
            </a:r>
            <a:endParaRPr lang="en-US" sz="8000" dirty="0"/>
          </a:p>
          <a:p>
            <a:r>
              <a:rPr lang="el-GR" sz="8000" dirty="0"/>
              <a:t> 1923 </a:t>
            </a:r>
            <a:r>
              <a:rPr lang="el-GR" sz="8000" dirty="0" err="1"/>
              <a:t>Banting</a:t>
            </a:r>
            <a:r>
              <a:rPr lang="el-GR" sz="8000" dirty="0"/>
              <a:t> και  </a:t>
            </a:r>
            <a:r>
              <a:rPr lang="el-GR" sz="8000" dirty="0" err="1"/>
              <a:t>Macleod</a:t>
            </a:r>
            <a:r>
              <a:rPr lang="el-GR" sz="8000" dirty="0"/>
              <a:t>  Νόμπελ Ιατρικής</a:t>
            </a:r>
            <a:endParaRPr lang="en-US" sz="80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 </a:t>
            </a:r>
            <a:r>
              <a:rPr lang="el-GR" b="1" dirty="0">
                <a:solidFill>
                  <a:srgbClr val="FFFF00"/>
                </a:solidFill>
              </a:rPr>
              <a:t>2021</a:t>
            </a:r>
            <a:r>
              <a:rPr lang="en-US" b="1" dirty="0">
                <a:solidFill>
                  <a:srgbClr val="FFFF00"/>
                </a:solidFill>
              </a:rPr>
              <a:t> -</a:t>
            </a:r>
            <a:r>
              <a:rPr lang="el-GR" b="1" dirty="0">
                <a:solidFill>
                  <a:srgbClr val="FFFF00"/>
                </a:solidFill>
              </a:rPr>
              <a:t> 100 χρόνια από την ανακάλυψη της ινσουλίνης</a:t>
            </a:r>
          </a:p>
        </p:txBody>
      </p:sp>
      <p:sp>
        <p:nvSpPr>
          <p:cNvPr id="3" name="2 - Θέση περιεχομένου"/>
          <p:cNvSpPr>
            <a:spLocks noGrp="1"/>
          </p:cNvSpPr>
          <p:nvPr>
            <p:ph idx="1"/>
          </p:nvPr>
        </p:nvSpPr>
        <p:spPr/>
        <p:txBody>
          <a:bodyPr>
            <a:normAutofit lnSpcReduction="10000"/>
          </a:bodyPr>
          <a:lstStyle/>
          <a:p>
            <a:r>
              <a:rPr lang="el-GR" dirty="0"/>
              <a:t>1923 Οι </a:t>
            </a:r>
            <a:r>
              <a:rPr lang="el-GR" dirty="0" err="1"/>
              <a:t>Banting</a:t>
            </a:r>
            <a:r>
              <a:rPr lang="el-GR" dirty="0"/>
              <a:t> και </a:t>
            </a:r>
            <a:r>
              <a:rPr lang="el-GR" dirty="0" err="1"/>
              <a:t>MacLeod</a:t>
            </a:r>
            <a:r>
              <a:rPr lang="el-GR" dirty="0"/>
              <a:t> μοιράστηκαν το Νόμπελ με τους βοηθούς τους </a:t>
            </a:r>
            <a:r>
              <a:rPr lang="el-GR" dirty="0" err="1"/>
              <a:t>Best</a:t>
            </a:r>
            <a:r>
              <a:rPr lang="el-GR" dirty="0"/>
              <a:t> και </a:t>
            </a:r>
            <a:r>
              <a:rPr lang="el-GR" dirty="0" err="1"/>
              <a:t>Collip</a:t>
            </a:r>
            <a:r>
              <a:rPr lang="el-GR" dirty="0"/>
              <a:t> που αρχικά αποκλείστηκαν </a:t>
            </a:r>
          </a:p>
          <a:p>
            <a:r>
              <a:rPr lang="el-GR" dirty="0"/>
              <a:t>διαμάχη περί  του Ρουμάνου  </a:t>
            </a:r>
            <a:r>
              <a:rPr lang="el-GR" dirty="0" err="1"/>
              <a:t>Nicolai</a:t>
            </a:r>
            <a:r>
              <a:rPr lang="el-GR" dirty="0"/>
              <a:t> </a:t>
            </a:r>
            <a:r>
              <a:rPr lang="el-GR" dirty="0" err="1"/>
              <a:t>Paulescu</a:t>
            </a:r>
            <a:r>
              <a:rPr lang="el-GR" dirty="0"/>
              <a:t> (1869-1931), πρώτος που ανέπτυξε  υδατικό παγκρεατικό εκχύλισμα που ομαλοποιούσε τη γλυκόζη του αίματος σε σκύλο με διαβήτη</a:t>
            </a:r>
          </a:p>
          <a:p>
            <a:r>
              <a:rPr lang="el-GR" dirty="0"/>
              <a:t> 1916 λόγω του Α' Παγκοσμίου Πολέμου τα πειράματά του διακόπηκαν μέχρι το 1921</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8229600" cy="5865515"/>
          </a:xfrm>
        </p:spPr>
        <p:txBody>
          <a:bodyPr>
            <a:normAutofit fontScale="92500" lnSpcReduction="20000"/>
          </a:bodyPr>
          <a:lstStyle/>
          <a:p>
            <a:endParaRPr lang="en-US" sz="2400" dirty="0"/>
          </a:p>
          <a:p>
            <a:pPr>
              <a:buNone/>
            </a:pPr>
            <a:r>
              <a:rPr lang="en-US" sz="2800" b="1" dirty="0"/>
              <a:t> </a:t>
            </a:r>
            <a:r>
              <a:rPr lang="el-GR" sz="2800" b="1" dirty="0"/>
              <a:t>          </a:t>
            </a:r>
            <a:r>
              <a:rPr lang="el-GR" b="1" dirty="0">
                <a:solidFill>
                  <a:srgbClr val="FFFF00"/>
                </a:solidFill>
              </a:rPr>
              <a:t>Φαρμακευτικές εταιρείες  - ινσουλίνη</a:t>
            </a:r>
          </a:p>
          <a:p>
            <a:pPr>
              <a:buNone/>
            </a:pPr>
            <a:endParaRPr lang="en-US" b="1" dirty="0">
              <a:solidFill>
                <a:srgbClr val="C00000"/>
              </a:solidFill>
            </a:endParaRPr>
          </a:p>
          <a:p>
            <a:r>
              <a:rPr lang="el-GR" sz="2600" dirty="0"/>
              <a:t>αμέσως μετά την ανακάλυψη της ινσουλίνης, η εταιρεία </a:t>
            </a:r>
            <a:r>
              <a:rPr lang="el-GR" sz="2600" dirty="0" err="1"/>
              <a:t>Eli</a:t>
            </a:r>
            <a:r>
              <a:rPr lang="el-GR" sz="2600" dirty="0"/>
              <a:t> </a:t>
            </a:r>
            <a:r>
              <a:rPr lang="el-GR" sz="2600" dirty="0" err="1"/>
              <a:t>Lilly</a:t>
            </a:r>
            <a:r>
              <a:rPr lang="el-GR" sz="2600" dirty="0"/>
              <a:t> μεγάλης κλίμακας  παραγωγή ινσουλίνης</a:t>
            </a:r>
          </a:p>
          <a:p>
            <a:endParaRPr lang="el-GR" sz="2400" dirty="0"/>
          </a:p>
          <a:p>
            <a:r>
              <a:rPr lang="el-GR" sz="2600" dirty="0"/>
              <a:t>επόμενες δεκαετίες, ποικιλία ινσουλινών βραδύτερης δράσης, την πρώτη  εισήγαγε η </a:t>
            </a:r>
            <a:r>
              <a:rPr lang="el-GR" sz="2600" dirty="0" err="1"/>
              <a:t>Novo</a:t>
            </a:r>
            <a:r>
              <a:rPr lang="el-GR" sz="2600" dirty="0"/>
              <a:t> </a:t>
            </a:r>
            <a:r>
              <a:rPr lang="el-GR" sz="2600" dirty="0" err="1"/>
              <a:t>Nordisk</a:t>
            </a:r>
            <a:r>
              <a:rPr lang="el-GR" sz="2600" dirty="0"/>
              <a:t> </a:t>
            </a:r>
            <a:r>
              <a:rPr lang="el-GR" sz="2600" dirty="0" err="1"/>
              <a:t>Pharmaceuticals</a:t>
            </a:r>
            <a:r>
              <a:rPr lang="el-GR" sz="2600" dirty="0"/>
              <a:t>, </a:t>
            </a:r>
            <a:r>
              <a:rPr lang="el-GR" sz="2600" dirty="0" err="1"/>
              <a:t>Inc</a:t>
            </a:r>
            <a:r>
              <a:rPr lang="el-GR" sz="2600" dirty="0"/>
              <a:t>., το 1936</a:t>
            </a:r>
          </a:p>
          <a:p>
            <a:endParaRPr lang="el-GR" sz="2400" dirty="0"/>
          </a:p>
          <a:p>
            <a:r>
              <a:rPr lang="el-GR" sz="2400" dirty="0"/>
              <a:t> </a:t>
            </a:r>
            <a:r>
              <a:rPr lang="el-GR" sz="2600" dirty="0"/>
              <a:t>ινσουλίνη από βοοειδή και χοίρους για πολλά χρόνια έσωσε εκατομμύρια ζωές, αλλά δεν ήταν τέλεια, καθώς προκάλεσε αλλεργικές αντιδράσεις σε πολλούς ασθενείς</a:t>
            </a:r>
          </a:p>
          <a:p>
            <a:endParaRPr lang="en-US" sz="2400" dirty="0"/>
          </a:p>
          <a:p>
            <a:pPr>
              <a:buNone/>
            </a:pPr>
            <a:r>
              <a:rPr lang="el-GR" sz="2400" dirty="0"/>
              <a:t>     </a:t>
            </a:r>
            <a:r>
              <a:rPr lang="el-GR" sz="2600" b="1" dirty="0"/>
              <a:t>1978</a:t>
            </a:r>
            <a:r>
              <a:rPr lang="el-GR" sz="2600" dirty="0"/>
              <a:t>  πρώτη γενετικά τροποποιημένη, συνθετική </a:t>
            </a:r>
            <a:r>
              <a:rPr lang="el-GR" sz="2600" b="1" dirty="0"/>
              <a:t>«ανθρώπινη» </a:t>
            </a:r>
            <a:r>
              <a:rPr lang="el-GR" sz="2600" dirty="0"/>
              <a:t>ινσουλίνη παρήχθη χρησιμοποιώντας E</a:t>
            </a:r>
            <a:r>
              <a:rPr lang="en-US" sz="2600" dirty="0"/>
              <a:t>.</a:t>
            </a:r>
            <a:r>
              <a:rPr lang="el-GR" sz="2600" dirty="0"/>
              <a:t> </a:t>
            </a:r>
            <a:r>
              <a:rPr lang="el-GR" sz="2600" dirty="0" err="1"/>
              <a:t>coli</a:t>
            </a:r>
            <a:r>
              <a:rPr lang="el-GR" sz="2600" dirty="0"/>
              <a:t> </a:t>
            </a:r>
          </a:p>
          <a:p>
            <a:pPr>
              <a:buNone/>
            </a:pPr>
            <a:r>
              <a:rPr lang="el-GR" sz="2600" dirty="0"/>
              <a:t>     </a:t>
            </a:r>
            <a:endParaRPr lang="en-US" sz="2600" dirty="0"/>
          </a:p>
          <a:p>
            <a:endParaRPr lang="en-US" sz="2400" dirty="0"/>
          </a:p>
          <a:p>
            <a:endParaRPr lang="el-GR"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0"/>
            <a:ext cx="8229600" cy="1143000"/>
          </a:xfrm>
        </p:spPr>
        <p:txBody>
          <a:bodyPr>
            <a:normAutofit/>
          </a:bodyPr>
          <a:lstStyle/>
          <a:p>
            <a:r>
              <a:rPr lang="en-US" sz="3200" b="1" dirty="0">
                <a:solidFill>
                  <a:srgbClr val="FFFF00"/>
                </a:solidFill>
              </a:rPr>
              <a:t>A</a:t>
            </a:r>
            <a:r>
              <a:rPr lang="el-GR" sz="3200" b="1" dirty="0" err="1">
                <a:solidFill>
                  <a:srgbClr val="FFFF00"/>
                </a:solidFill>
              </a:rPr>
              <a:t>ντιβιοτικά</a:t>
            </a:r>
            <a:r>
              <a:rPr lang="el-GR" sz="3200" b="1" dirty="0">
                <a:solidFill>
                  <a:srgbClr val="FFFF00"/>
                </a:solidFill>
              </a:rPr>
              <a:t> - αντισηπτικά </a:t>
            </a:r>
            <a:br>
              <a:rPr lang="el-GR" sz="3200" b="1" dirty="0">
                <a:solidFill>
                  <a:srgbClr val="FFFF00"/>
                </a:solidFill>
              </a:rPr>
            </a:br>
            <a:r>
              <a:rPr lang="el-GR" sz="3200" b="1" dirty="0">
                <a:solidFill>
                  <a:srgbClr val="FFFF00"/>
                </a:solidFill>
              </a:rPr>
              <a:t>επανάσταση στην ιατρική τον 20ο αιώνα</a:t>
            </a:r>
          </a:p>
        </p:txBody>
      </p:sp>
      <p:sp>
        <p:nvSpPr>
          <p:cNvPr id="3" name="2 - Θέση περιεχομένου"/>
          <p:cNvSpPr>
            <a:spLocks noGrp="1"/>
          </p:cNvSpPr>
          <p:nvPr>
            <p:ph idx="1"/>
          </p:nvPr>
        </p:nvSpPr>
        <p:spPr/>
        <p:txBody>
          <a:bodyPr>
            <a:normAutofit fontScale="25000" lnSpcReduction="20000"/>
          </a:bodyPr>
          <a:lstStyle/>
          <a:p>
            <a:r>
              <a:rPr lang="el-GR" sz="9600" dirty="0"/>
              <a:t> </a:t>
            </a:r>
            <a:r>
              <a:rPr lang="el-GR" sz="9600" dirty="0" err="1"/>
              <a:t>Robert</a:t>
            </a:r>
            <a:r>
              <a:rPr lang="el-GR" sz="9600" dirty="0"/>
              <a:t> </a:t>
            </a:r>
            <a:r>
              <a:rPr lang="el-GR" sz="9600" dirty="0" err="1"/>
              <a:t>Koch</a:t>
            </a:r>
            <a:r>
              <a:rPr lang="el-GR" sz="9600" dirty="0"/>
              <a:t>  γιατρός( 1843 –  1910) κατέδειξε μια αιτιώδη σχέση μεταξύ ενός συγκεκριμένου μικροοργανισμού και μιας ασθένειας</a:t>
            </a:r>
            <a:r>
              <a:rPr lang="en-US" sz="9600" dirty="0"/>
              <a:t>, </a:t>
            </a:r>
            <a:r>
              <a:rPr lang="el-GR" sz="9600" dirty="0" err="1"/>
              <a:t>βάκιλλος</a:t>
            </a:r>
            <a:r>
              <a:rPr lang="el-GR" sz="9600" dirty="0"/>
              <a:t> </a:t>
            </a:r>
            <a:r>
              <a:rPr lang="el-GR" sz="9600" dirty="0" err="1"/>
              <a:t>Koch</a:t>
            </a:r>
            <a:r>
              <a:rPr lang="el-GR" sz="9600" dirty="0"/>
              <a:t> φυματίωσης  , δονάκιο χολέρας</a:t>
            </a:r>
          </a:p>
          <a:p>
            <a:r>
              <a:rPr lang="el-GR" sz="9600" dirty="0"/>
              <a:t> </a:t>
            </a:r>
            <a:r>
              <a:rPr lang="el-GR" sz="9600" dirty="0" err="1"/>
              <a:t>Louis</a:t>
            </a:r>
            <a:r>
              <a:rPr lang="el-GR" sz="9600" dirty="0"/>
              <a:t> </a:t>
            </a:r>
            <a:r>
              <a:rPr lang="el-GR" sz="9600" dirty="0" err="1"/>
              <a:t>Pasteur</a:t>
            </a:r>
            <a:r>
              <a:rPr lang="el-GR" sz="9600" dirty="0"/>
              <a:t> (</a:t>
            </a:r>
            <a:r>
              <a:rPr lang="en-US" sz="9600" dirty="0"/>
              <a:t>1822 –  1895</a:t>
            </a:r>
            <a:r>
              <a:rPr lang="el-GR" sz="9600" dirty="0"/>
              <a:t>)</a:t>
            </a:r>
            <a:r>
              <a:rPr lang="en-US" sz="9600" dirty="0"/>
              <a:t> </a:t>
            </a:r>
            <a:r>
              <a:rPr lang="el-GR" sz="9600" dirty="0"/>
              <a:t>χημικός με πειράματά του επιβεβαίωσε  ότι πολλές ασθένειες προκαλούνται από μικρόβια,  εφεύρε την παστερίωση (διαδικασία  διατήρησης γάλακτος και  κρασιού)</a:t>
            </a:r>
            <a:endParaRPr lang="en-US" sz="9600" dirty="0"/>
          </a:p>
          <a:p>
            <a:r>
              <a:rPr lang="el-GR" sz="9600" dirty="0" err="1"/>
              <a:t>Alexander</a:t>
            </a:r>
            <a:r>
              <a:rPr lang="el-GR" sz="9600" dirty="0"/>
              <a:t> </a:t>
            </a:r>
            <a:r>
              <a:rPr lang="el-GR" sz="9600" dirty="0" err="1"/>
              <a:t>Fleming</a:t>
            </a:r>
            <a:r>
              <a:rPr lang="el-GR" sz="9600" dirty="0"/>
              <a:t> (1881–1955) </a:t>
            </a:r>
            <a:r>
              <a:rPr lang="el-GR" sz="9600" dirty="0" err="1"/>
              <a:t>πενικιλλίν</a:t>
            </a:r>
            <a:r>
              <a:rPr lang="en-US" sz="9600" dirty="0"/>
              <a:t>n</a:t>
            </a:r>
            <a:r>
              <a:rPr lang="el-GR" sz="9600" dirty="0"/>
              <a:t>1928 από μύκητες του γένους </a:t>
            </a:r>
            <a:r>
              <a:rPr lang="el-GR" sz="9600" dirty="0" err="1"/>
              <a:t>Penicillium</a:t>
            </a:r>
            <a:r>
              <a:rPr lang="el-GR" sz="9600" dirty="0"/>
              <a:t>,   </a:t>
            </a:r>
            <a:r>
              <a:rPr lang="en-US" sz="9600" dirty="0"/>
              <a:t>Nobel prize 1945, </a:t>
            </a:r>
            <a:r>
              <a:rPr lang="el-GR" sz="9600" dirty="0"/>
              <a:t>προειδοποίησε ότι υπερβολική χρήση μπορεί, να οδηγήσει σε </a:t>
            </a:r>
            <a:r>
              <a:rPr lang="el-GR" sz="9600" dirty="0" err="1"/>
              <a:t>βακτηριακή</a:t>
            </a:r>
            <a:r>
              <a:rPr lang="el-GR" sz="9600" dirty="0"/>
              <a:t> αντίσταση</a:t>
            </a:r>
          </a:p>
          <a:p>
            <a:r>
              <a:rPr lang="el-GR" sz="9600" dirty="0" err="1"/>
              <a:t>Joseph</a:t>
            </a:r>
            <a:r>
              <a:rPr lang="el-GR" sz="9600" dirty="0"/>
              <a:t> </a:t>
            </a:r>
            <a:r>
              <a:rPr lang="el-GR" sz="9600" dirty="0" err="1"/>
              <a:t>Lister</a:t>
            </a:r>
            <a:r>
              <a:rPr lang="el-GR" sz="9600" dirty="0"/>
              <a:t> (1827–1912) αντισηψία : </a:t>
            </a:r>
            <a:r>
              <a:rPr lang="en-US" sz="9600" dirty="0"/>
              <a:t> 1865</a:t>
            </a:r>
            <a:r>
              <a:rPr lang="el-GR" sz="9600" dirty="0"/>
              <a:t> χρήση χημικών ουσιών,- αντισηπτικά</a:t>
            </a:r>
            <a:r>
              <a:rPr lang="en-US" sz="9600" dirty="0"/>
              <a:t> </a:t>
            </a:r>
            <a:r>
              <a:rPr lang="el-GR" sz="9600" dirty="0"/>
              <a:t>αρχικά φαινόλη -   καταστροφή  μικροβίων που προκαλούν   μόλυνση σε τραύματα κατά τη διάρκεια και μετά την χειρουργική επέμβαση</a:t>
            </a:r>
          </a:p>
          <a:p>
            <a:endParaRPr lang="el-GR" dirty="0"/>
          </a:p>
          <a:p>
            <a:endParaRPr lang="el-GR" dirty="0"/>
          </a:p>
          <a:p>
            <a:endParaRPr lang="el-GR"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Χημική Σύνθεση </a:t>
            </a:r>
            <a:r>
              <a:rPr lang="el-GR" b="1" dirty="0" err="1">
                <a:solidFill>
                  <a:srgbClr val="FFFF00"/>
                </a:solidFill>
              </a:rPr>
              <a:t>Πενικιλλίνης</a:t>
            </a:r>
            <a:endParaRPr lang="el-GR" b="1" dirty="0">
              <a:solidFill>
                <a:srgbClr val="FFFF00"/>
              </a:solidFill>
            </a:endParaRPr>
          </a:p>
        </p:txBody>
      </p:sp>
      <p:sp>
        <p:nvSpPr>
          <p:cNvPr id="3" name="2 - Θέση περιεχομένου"/>
          <p:cNvSpPr>
            <a:spLocks noGrp="1"/>
          </p:cNvSpPr>
          <p:nvPr>
            <p:ph idx="1"/>
          </p:nvPr>
        </p:nvSpPr>
        <p:spPr/>
        <p:txBody>
          <a:bodyPr>
            <a:normAutofit fontScale="92500" lnSpcReduction="20000"/>
          </a:bodyPr>
          <a:lstStyle/>
          <a:p>
            <a:r>
              <a:rPr lang="el-GR" dirty="0"/>
              <a:t>1940 : </a:t>
            </a:r>
            <a:r>
              <a:rPr lang="en-US" dirty="0"/>
              <a:t>Ernst Chain </a:t>
            </a:r>
            <a:r>
              <a:rPr lang="el-GR" dirty="0"/>
              <a:t>και </a:t>
            </a:r>
            <a:r>
              <a:rPr lang="en-US" dirty="0"/>
              <a:t>Howard Florey </a:t>
            </a:r>
            <a:r>
              <a:rPr lang="el-GR" dirty="0"/>
              <a:t> εξαετείς έρευνες : καθαρή </a:t>
            </a:r>
            <a:r>
              <a:rPr lang="el-GR" dirty="0" err="1"/>
              <a:t>πενικιλλίνη</a:t>
            </a:r>
            <a:r>
              <a:rPr lang="el-GR" dirty="0"/>
              <a:t> - εκχύλιση με αιθέρα</a:t>
            </a:r>
          </a:p>
          <a:p>
            <a:r>
              <a:rPr lang="el-GR" dirty="0"/>
              <a:t> 1942  βιομηχανική παραγωγή </a:t>
            </a:r>
            <a:r>
              <a:rPr lang="el-GR" dirty="0" err="1"/>
              <a:t>πενικιλλίνης</a:t>
            </a:r>
            <a:r>
              <a:rPr lang="el-GR" dirty="0"/>
              <a:t> Η.Π.Α. για  ανάγκες  πολέμου</a:t>
            </a:r>
          </a:p>
          <a:p>
            <a:r>
              <a:rPr lang="el-GR" dirty="0"/>
              <a:t>1957 πρώτη χημική σύνθεση </a:t>
            </a:r>
            <a:r>
              <a:rPr lang="el-GR" dirty="0" err="1"/>
              <a:t>πενικιλλίνης</a:t>
            </a:r>
            <a:r>
              <a:rPr lang="el-GR" dirty="0"/>
              <a:t> από τον χημικό </a:t>
            </a:r>
            <a:r>
              <a:rPr lang="el-GR" dirty="0" err="1"/>
              <a:t>John</a:t>
            </a:r>
            <a:r>
              <a:rPr lang="el-GR" dirty="0"/>
              <a:t> C. </a:t>
            </a:r>
            <a:r>
              <a:rPr lang="el-GR" dirty="0" err="1"/>
              <a:t>Sheehan</a:t>
            </a:r>
            <a:r>
              <a:rPr lang="el-GR" dirty="0"/>
              <a:t> στο Τεχνολογικό Ινστιτούτο  Μασαχουσέτης</a:t>
            </a:r>
          </a:p>
          <a:p>
            <a:r>
              <a:rPr lang="el-GR" dirty="0"/>
              <a:t>1961:  </a:t>
            </a:r>
            <a:r>
              <a:rPr lang="el-GR" dirty="0" err="1"/>
              <a:t>αμπικιλλίνη</a:t>
            </a:r>
            <a:r>
              <a:rPr lang="el-GR" dirty="0"/>
              <a:t>, </a:t>
            </a:r>
            <a:r>
              <a:rPr lang="el-GR" dirty="0" err="1"/>
              <a:t>φλουκλοξακιλλίνη</a:t>
            </a:r>
            <a:r>
              <a:rPr lang="el-GR" dirty="0"/>
              <a:t>,  </a:t>
            </a:r>
            <a:r>
              <a:rPr lang="el-GR" dirty="0" err="1"/>
              <a:t>δικλοξακιλλίνη</a:t>
            </a:r>
            <a:r>
              <a:rPr lang="el-GR" dirty="0"/>
              <a:t> και  </a:t>
            </a:r>
            <a:r>
              <a:rPr lang="el-GR" dirty="0" err="1"/>
              <a:t>μεθικιλλίνη</a:t>
            </a:r>
            <a:r>
              <a:rPr lang="el-GR" dirty="0"/>
              <a:t> με ευρύτερο φάσμα δράσης από αρχική </a:t>
            </a:r>
            <a:r>
              <a:rPr lang="el-GR" dirty="0" err="1"/>
              <a:t>πενικιλλίνη</a:t>
            </a:r>
            <a:r>
              <a:rPr lang="el-GR" dirty="0"/>
              <a:t>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Ευρεία παραγωγή αντιβιοτικών</a:t>
            </a:r>
          </a:p>
        </p:txBody>
      </p:sp>
      <p:sp>
        <p:nvSpPr>
          <p:cNvPr id="3" name="2 - Θέση περιεχομένου"/>
          <p:cNvSpPr>
            <a:spLocks noGrp="1"/>
          </p:cNvSpPr>
          <p:nvPr>
            <p:ph idx="1"/>
          </p:nvPr>
        </p:nvSpPr>
        <p:spPr/>
        <p:txBody>
          <a:bodyPr>
            <a:normAutofit fontScale="25000" lnSpcReduction="20000"/>
          </a:bodyPr>
          <a:lstStyle/>
          <a:p>
            <a:r>
              <a:rPr lang="en-US" sz="12800" b="1" dirty="0"/>
              <a:t> </a:t>
            </a:r>
            <a:r>
              <a:rPr lang="el-GR" sz="14400" b="1" dirty="0">
                <a:solidFill>
                  <a:srgbClr val="FFFF00"/>
                </a:solidFill>
              </a:rPr>
              <a:t>φυσική ζύμωση  </a:t>
            </a:r>
            <a:r>
              <a:rPr lang="el-GR" sz="14400" dirty="0"/>
              <a:t>: </a:t>
            </a:r>
            <a:r>
              <a:rPr lang="el-GR" sz="14400" dirty="0" err="1"/>
              <a:t>αμινογλυκοσίδες</a:t>
            </a:r>
            <a:r>
              <a:rPr lang="el-GR" sz="14400" dirty="0"/>
              <a:t> (στρεπτομυκίνη, </a:t>
            </a:r>
            <a:r>
              <a:rPr lang="el-GR" sz="14400" dirty="0" err="1"/>
              <a:t>νεομυκίνη</a:t>
            </a:r>
            <a:r>
              <a:rPr lang="el-GR" sz="14400" dirty="0"/>
              <a:t>)</a:t>
            </a:r>
          </a:p>
          <a:p>
            <a:endParaRPr lang="el-GR" sz="14400" dirty="0"/>
          </a:p>
          <a:p>
            <a:r>
              <a:rPr lang="el-GR" sz="14400" dirty="0"/>
              <a:t> </a:t>
            </a:r>
            <a:r>
              <a:rPr lang="el-GR" sz="14400" b="1" dirty="0" err="1">
                <a:solidFill>
                  <a:srgbClr val="FFFF00"/>
                </a:solidFill>
              </a:rPr>
              <a:t>ημισυνθετική</a:t>
            </a:r>
            <a:r>
              <a:rPr lang="el-GR" sz="14400" dirty="0"/>
              <a:t>:  τροποποιήσεις  φυσικών ενώσεων  : </a:t>
            </a:r>
            <a:r>
              <a:rPr lang="el-GR" sz="14400" dirty="0" err="1"/>
              <a:t>πενικιλλίνες</a:t>
            </a:r>
            <a:r>
              <a:rPr lang="el-GR" sz="14400" dirty="0"/>
              <a:t> , </a:t>
            </a:r>
            <a:r>
              <a:rPr lang="el-GR" sz="14400" dirty="0" err="1"/>
              <a:t>κεφαλοσπορίνες</a:t>
            </a:r>
            <a:r>
              <a:rPr lang="en-US" sz="14400" dirty="0"/>
              <a:t> </a:t>
            </a:r>
            <a:r>
              <a:rPr lang="el-GR" sz="14400" dirty="0"/>
              <a:t>, </a:t>
            </a:r>
            <a:r>
              <a:rPr lang="el-GR" sz="14400" dirty="0" err="1"/>
              <a:t>καρβαπενέμες</a:t>
            </a:r>
            <a:endParaRPr lang="el-GR" sz="14400" dirty="0"/>
          </a:p>
          <a:p>
            <a:endParaRPr lang="el-GR" sz="14400" dirty="0"/>
          </a:p>
          <a:p>
            <a:r>
              <a:rPr lang="el-GR" sz="14400" b="1" dirty="0">
                <a:solidFill>
                  <a:srgbClr val="FFFF00"/>
                </a:solidFill>
              </a:rPr>
              <a:t>αποκλειστικά συνθετική </a:t>
            </a:r>
            <a:r>
              <a:rPr lang="el-GR" sz="14400" dirty="0"/>
              <a:t>: </a:t>
            </a:r>
            <a:r>
              <a:rPr lang="el-GR" sz="14400" dirty="0" err="1"/>
              <a:t>κινολόνες</a:t>
            </a:r>
            <a:r>
              <a:rPr lang="el-GR" sz="14400" dirty="0"/>
              <a:t>, </a:t>
            </a:r>
            <a:r>
              <a:rPr lang="el-GR" sz="14400" dirty="0" err="1"/>
              <a:t>σουλφοναμίδες</a:t>
            </a:r>
            <a:r>
              <a:rPr lang="el-GR" sz="14400" dirty="0"/>
              <a:t> , </a:t>
            </a:r>
            <a:r>
              <a:rPr lang="el-GR" sz="14400" dirty="0" err="1"/>
              <a:t>οξαζολιδινόνες</a:t>
            </a:r>
            <a:endParaRPr lang="en-US" sz="14400" dirty="0"/>
          </a:p>
          <a:p>
            <a:endParaRPr lang="el-GR" sz="14400" dirty="0"/>
          </a:p>
          <a:p>
            <a:pPr>
              <a:buNone/>
            </a:pPr>
            <a:r>
              <a:rPr lang="el-GR" sz="14400" dirty="0"/>
              <a:t>    </a:t>
            </a:r>
          </a:p>
          <a:p>
            <a:pPr>
              <a:buNone/>
            </a:pPr>
            <a:endParaRPr lang="en-US" dirty="0"/>
          </a:p>
          <a:p>
            <a:endParaRPr lang="el-GR" dirty="0"/>
          </a:p>
          <a:p>
            <a:endParaRPr lang="el-GR" dirty="0"/>
          </a:p>
          <a:p>
            <a:pPr>
              <a:buNone/>
            </a:pPr>
            <a:endParaRPr lang="el-GR" dirty="0"/>
          </a:p>
          <a:p>
            <a:pPr>
              <a:buNone/>
            </a:pPr>
            <a:r>
              <a:rPr lang="el-GR" dirty="0"/>
              <a:t>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normAutofit/>
          </a:bodyPr>
          <a:lstStyle/>
          <a:p>
            <a:r>
              <a:rPr lang="el-GR" sz="4000" b="1" dirty="0">
                <a:solidFill>
                  <a:srgbClr val="FFFF00"/>
                </a:solidFill>
              </a:rPr>
              <a:t>Αντιμετώπιση ασθενειών από ιούς </a:t>
            </a:r>
          </a:p>
        </p:txBody>
      </p:sp>
      <p:sp>
        <p:nvSpPr>
          <p:cNvPr id="3" name="2 - Θέση περιεχομένου"/>
          <p:cNvSpPr>
            <a:spLocks noGrp="1"/>
          </p:cNvSpPr>
          <p:nvPr>
            <p:ph idx="1"/>
          </p:nvPr>
        </p:nvSpPr>
        <p:spPr>
          <a:xfrm>
            <a:off x="457200" y="1268760"/>
            <a:ext cx="8229600" cy="4857403"/>
          </a:xfrm>
        </p:spPr>
        <p:txBody>
          <a:bodyPr>
            <a:normAutofit fontScale="77500" lnSpcReduction="20000"/>
          </a:bodyPr>
          <a:lstStyle/>
          <a:p>
            <a:r>
              <a:rPr lang="en-US" dirty="0"/>
              <a:t> </a:t>
            </a:r>
            <a:r>
              <a:rPr lang="el-GR" dirty="0"/>
              <a:t> </a:t>
            </a:r>
            <a:r>
              <a:rPr lang="el-GR" b="1" dirty="0"/>
              <a:t>Δεν υπάρχουν εμβόλια για όλους τους ιούς</a:t>
            </a:r>
            <a:r>
              <a:rPr lang="en-US" b="1" dirty="0"/>
              <a:t> – </a:t>
            </a:r>
            <a:r>
              <a:rPr lang="el-GR" b="1" dirty="0"/>
              <a:t>για </a:t>
            </a:r>
          </a:p>
          <a:p>
            <a:pPr>
              <a:buNone/>
            </a:pPr>
            <a:r>
              <a:rPr lang="el-GR" b="1" dirty="0"/>
              <a:t>  </a:t>
            </a:r>
            <a:r>
              <a:rPr lang="en-US" b="1" dirty="0"/>
              <a:t>     </a:t>
            </a:r>
            <a:r>
              <a:rPr lang="el-GR" b="1" dirty="0"/>
              <a:t>«ισπανική»  φονική γρίπη </a:t>
            </a:r>
            <a:r>
              <a:rPr lang="el-GR" b="1" dirty="0">
                <a:solidFill>
                  <a:srgbClr val="FFFF00"/>
                </a:solidFill>
              </a:rPr>
              <a:t>Α Η1Ν1 1918 </a:t>
            </a:r>
            <a:r>
              <a:rPr lang="el-GR" b="1" dirty="0"/>
              <a:t>εμβόλιο </a:t>
            </a:r>
          </a:p>
          <a:p>
            <a:pPr>
              <a:buNone/>
            </a:pPr>
            <a:r>
              <a:rPr lang="en-US" b="1" dirty="0"/>
              <a:t>     </a:t>
            </a:r>
            <a:r>
              <a:rPr lang="el-GR" b="1" dirty="0"/>
              <a:t>  2005 ( </a:t>
            </a:r>
            <a:r>
              <a:rPr lang="en-US" b="1" dirty="0" err="1"/>
              <a:t>Hultin</a:t>
            </a:r>
            <a:r>
              <a:rPr lang="en-US" b="1" dirty="0"/>
              <a:t> 1947, 1997 –</a:t>
            </a:r>
            <a:r>
              <a:rPr lang="en-US" b="1" dirty="0" err="1"/>
              <a:t>Tauberger</a:t>
            </a:r>
            <a:r>
              <a:rPr lang="en-US" b="1" dirty="0"/>
              <a:t> 1997,2005) </a:t>
            </a:r>
            <a:endParaRPr lang="el-GR" b="1" dirty="0"/>
          </a:p>
          <a:p>
            <a:r>
              <a:rPr lang="el-GR" dirty="0"/>
              <a:t> σύνθεση </a:t>
            </a:r>
            <a:r>
              <a:rPr lang="en-US" dirty="0"/>
              <a:t> </a:t>
            </a:r>
            <a:r>
              <a:rPr lang="el-GR" dirty="0" err="1"/>
              <a:t>αντιϊκών</a:t>
            </a:r>
            <a:r>
              <a:rPr lang="el-GR" dirty="0"/>
              <a:t> φαρμάκων </a:t>
            </a:r>
            <a:r>
              <a:rPr lang="el-GR" dirty="0">
                <a:solidFill>
                  <a:srgbClr val="FFFF00"/>
                </a:solidFill>
              </a:rPr>
              <a:t>δυσχερής επίπονη </a:t>
            </a:r>
          </a:p>
          <a:p>
            <a:r>
              <a:rPr lang="el-GR" dirty="0"/>
              <a:t> ιοί  μη αυτοτελείς  αποκλειστικά </a:t>
            </a:r>
            <a:r>
              <a:rPr lang="el-GR" dirty="0" err="1"/>
              <a:t>παρασιτούντες</a:t>
            </a:r>
            <a:r>
              <a:rPr lang="el-GR" dirty="0"/>
              <a:t> οργανισμοί  : </a:t>
            </a:r>
            <a:r>
              <a:rPr lang="el-GR" dirty="0">
                <a:solidFill>
                  <a:srgbClr val="FFFF00"/>
                </a:solidFill>
              </a:rPr>
              <a:t>εξαιρετικά δύσκολο να εξοντωθούν χωρίς παράλληλη βλάβη του </a:t>
            </a:r>
            <a:r>
              <a:rPr lang="el-GR" dirty="0" err="1">
                <a:solidFill>
                  <a:srgbClr val="FFFF00"/>
                </a:solidFill>
              </a:rPr>
              <a:t>ξενιστού</a:t>
            </a:r>
            <a:r>
              <a:rPr lang="el-GR" dirty="0">
                <a:solidFill>
                  <a:srgbClr val="FFFF00"/>
                </a:solidFill>
              </a:rPr>
              <a:t> </a:t>
            </a:r>
            <a:r>
              <a:rPr lang="el-GR" dirty="0"/>
              <a:t>– </a:t>
            </a:r>
          </a:p>
          <a:p>
            <a:r>
              <a:rPr lang="el-GR" b="1" dirty="0">
                <a:solidFill>
                  <a:srgbClr val="FFFF00"/>
                </a:solidFill>
              </a:rPr>
              <a:t>παρενέργειες</a:t>
            </a:r>
            <a:r>
              <a:rPr lang="el-GR" b="1" dirty="0"/>
              <a:t> αναπόφευκτες – σοβαρές- διακοπή θεραπείας</a:t>
            </a:r>
          </a:p>
          <a:p>
            <a:r>
              <a:rPr lang="el-GR" b="1" dirty="0">
                <a:solidFill>
                  <a:srgbClr val="FFFF00"/>
                </a:solidFill>
              </a:rPr>
              <a:t>ανάπτυξη αντοχής </a:t>
            </a:r>
            <a:r>
              <a:rPr lang="el-GR" dirty="0"/>
              <a:t>όπως π.χ. των ιογενών παραλλαγών </a:t>
            </a:r>
            <a:r>
              <a:rPr lang="en-US" dirty="0"/>
              <a:t> H3N2 </a:t>
            </a:r>
            <a:r>
              <a:rPr lang="el-GR" dirty="0"/>
              <a:t>και</a:t>
            </a:r>
            <a:r>
              <a:rPr lang="en-US" dirty="0"/>
              <a:t> H5N1</a:t>
            </a:r>
            <a:r>
              <a:rPr lang="el-GR" dirty="0"/>
              <a:t> στην </a:t>
            </a:r>
            <a:r>
              <a:rPr lang="el-GR" dirty="0" err="1"/>
              <a:t>οσελταμιβίρη</a:t>
            </a:r>
            <a:r>
              <a:rPr lang="el-GR" dirty="0"/>
              <a:t>  τότε χορηγείται συνδυασμός  φαρμάκων διαφόρων  ομάδων με διαφορετικό μηχανισμό δράσης</a:t>
            </a:r>
          </a:p>
          <a:p>
            <a:endParaRPr lang="el-GR" dirty="0"/>
          </a:p>
          <a:p>
            <a:endParaRPr lang="el-GR" dirty="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solidFill>
                  <a:srgbClr val="FFFF00"/>
                </a:solidFill>
              </a:rPr>
              <a:t>Ιοί με διαθέσιμα </a:t>
            </a:r>
            <a:r>
              <a:rPr lang="el-GR" b="1" dirty="0" err="1">
                <a:solidFill>
                  <a:srgbClr val="FFFF00"/>
                </a:solidFill>
              </a:rPr>
              <a:t>αντι</a:t>
            </a:r>
            <a:r>
              <a:rPr lang="el-GR" b="1" dirty="0">
                <a:solidFill>
                  <a:srgbClr val="FFFF00"/>
                </a:solidFill>
              </a:rPr>
              <a:t>-</a:t>
            </a:r>
            <a:r>
              <a:rPr lang="el-GR" b="1" dirty="0" err="1">
                <a:solidFill>
                  <a:srgbClr val="FFFF00"/>
                </a:solidFill>
              </a:rPr>
              <a:t>ιϊκά</a:t>
            </a:r>
            <a:r>
              <a:rPr lang="el-GR" b="1" dirty="0">
                <a:solidFill>
                  <a:srgbClr val="FFFF00"/>
                </a:solidFill>
              </a:rPr>
              <a:t> φάρμακα</a:t>
            </a:r>
          </a:p>
        </p:txBody>
      </p:sp>
      <p:sp>
        <p:nvSpPr>
          <p:cNvPr id="3" name="2 - Θέση περιεχομένου"/>
          <p:cNvSpPr>
            <a:spLocks noGrp="1"/>
          </p:cNvSpPr>
          <p:nvPr>
            <p:ph idx="1"/>
          </p:nvPr>
        </p:nvSpPr>
        <p:spPr/>
        <p:txBody>
          <a:bodyPr>
            <a:normAutofit lnSpcReduction="10000"/>
          </a:bodyPr>
          <a:lstStyle/>
          <a:p>
            <a:r>
              <a:rPr lang="el-GR" b="1" dirty="0" err="1">
                <a:solidFill>
                  <a:srgbClr val="FFFF00"/>
                </a:solidFill>
              </a:rPr>
              <a:t>Ερπητοϊοί</a:t>
            </a:r>
            <a:r>
              <a:rPr lang="el-GR" b="1" dirty="0">
                <a:solidFill>
                  <a:srgbClr val="FF0000"/>
                </a:solidFill>
              </a:rPr>
              <a:t> </a:t>
            </a:r>
            <a:r>
              <a:rPr lang="el-GR" dirty="0"/>
              <a:t>:</a:t>
            </a:r>
            <a:r>
              <a:rPr lang="en-US" dirty="0"/>
              <a:t> Herpes simplex virus (HSV-1)  (HSV-2)</a:t>
            </a:r>
            <a:r>
              <a:rPr lang="el-GR" dirty="0"/>
              <a:t>,</a:t>
            </a:r>
            <a:r>
              <a:rPr lang="en-US" dirty="0"/>
              <a:t> Cytomegalovirus (CMV), </a:t>
            </a:r>
            <a:r>
              <a:rPr lang="en-US" dirty="0" err="1"/>
              <a:t>Varicella</a:t>
            </a:r>
            <a:r>
              <a:rPr lang="en-US" dirty="0"/>
              <a:t> zoster virus (VZV)</a:t>
            </a:r>
            <a:endParaRPr lang="el-GR" dirty="0"/>
          </a:p>
          <a:p>
            <a:r>
              <a:rPr lang="en-US" dirty="0">
                <a:solidFill>
                  <a:srgbClr val="FFFF00"/>
                </a:solidFill>
              </a:rPr>
              <a:t> </a:t>
            </a:r>
            <a:r>
              <a:rPr lang="en-US" b="1" dirty="0">
                <a:solidFill>
                  <a:srgbClr val="FFFF00"/>
                </a:solidFill>
              </a:rPr>
              <a:t>Hepatitis</a:t>
            </a:r>
            <a:r>
              <a:rPr lang="en-US" dirty="0">
                <a:solidFill>
                  <a:srgbClr val="FFFF00"/>
                </a:solidFill>
              </a:rPr>
              <a:t> </a:t>
            </a:r>
            <a:r>
              <a:rPr lang="en-US" b="1" dirty="0">
                <a:solidFill>
                  <a:srgbClr val="FFFF00"/>
                </a:solidFill>
              </a:rPr>
              <a:t>B</a:t>
            </a:r>
            <a:r>
              <a:rPr lang="en-US" dirty="0">
                <a:solidFill>
                  <a:srgbClr val="FFFF00"/>
                </a:solidFill>
              </a:rPr>
              <a:t> virus (</a:t>
            </a:r>
            <a:r>
              <a:rPr lang="en-US" b="1" dirty="0">
                <a:solidFill>
                  <a:srgbClr val="FFFF00"/>
                </a:solidFill>
              </a:rPr>
              <a:t>HBV</a:t>
            </a:r>
            <a:r>
              <a:rPr lang="en-US" dirty="0">
                <a:solidFill>
                  <a:srgbClr val="FFFF00"/>
                </a:solidFill>
              </a:rPr>
              <a:t>),Hepatitis </a:t>
            </a:r>
            <a:r>
              <a:rPr lang="en-US" b="1" dirty="0">
                <a:solidFill>
                  <a:srgbClr val="FFFF00"/>
                </a:solidFill>
              </a:rPr>
              <a:t>C</a:t>
            </a:r>
            <a:r>
              <a:rPr lang="en-US" dirty="0">
                <a:solidFill>
                  <a:srgbClr val="FFFF00"/>
                </a:solidFill>
              </a:rPr>
              <a:t> virus (</a:t>
            </a:r>
            <a:r>
              <a:rPr lang="en-US" b="1" dirty="0">
                <a:solidFill>
                  <a:srgbClr val="FFFF00"/>
                </a:solidFill>
              </a:rPr>
              <a:t>HCV</a:t>
            </a:r>
            <a:r>
              <a:rPr lang="en-US" dirty="0">
                <a:solidFill>
                  <a:srgbClr val="FFFF00"/>
                </a:solidFill>
              </a:rPr>
              <a:t>)</a:t>
            </a:r>
            <a:endParaRPr lang="el-GR" dirty="0">
              <a:solidFill>
                <a:srgbClr val="FFFF00"/>
              </a:solidFill>
            </a:endParaRPr>
          </a:p>
          <a:p>
            <a:r>
              <a:rPr lang="en-US" dirty="0">
                <a:solidFill>
                  <a:srgbClr val="FFFF00"/>
                </a:solidFill>
              </a:rPr>
              <a:t> </a:t>
            </a:r>
            <a:r>
              <a:rPr lang="en-US" b="1" dirty="0">
                <a:solidFill>
                  <a:srgbClr val="FFFF00"/>
                </a:solidFill>
              </a:rPr>
              <a:t>HIV</a:t>
            </a:r>
            <a:r>
              <a:rPr lang="en-US" dirty="0">
                <a:solidFill>
                  <a:srgbClr val="FFFF00"/>
                </a:solidFill>
              </a:rPr>
              <a:t> </a:t>
            </a:r>
            <a:r>
              <a:rPr lang="el-GR" dirty="0">
                <a:solidFill>
                  <a:srgbClr val="FFFF00"/>
                </a:solidFill>
              </a:rPr>
              <a:t> </a:t>
            </a:r>
            <a:r>
              <a:rPr lang="en-US" dirty="0"/>
              <a:t>(</a:t>
            </a:r>
            <a:r>
              <a:rPr lang="el-GR" dirty="0"/>
              <a:t>Ιός Ανθρώπινης </a:t>
            </a:r>
            <a:r>
              <a:rPr lang="el-GR" dirty="0" err="1"/>
              <a:t>Ανοσοανεπάρκειας</a:t>
            </a:r>
            <a:r>
              <a:rPr lang="el-GR" dirty="0"/>
              <a:t>) - νόσος </a:t>
            </a:r>
            <a:r>
              <a:rPr lang="en-US" dirty="0"/>
              <a:t> </a:t>
            </a:r>
            <a:r>
              <a:rPr lang="en-US" b="1" dirty="0">
                <a:solidFill>
                  <a:srgbClr val="FFFF00"/>
                </a:solidFill>
              </a:rPr>
              <a:t>AIDS</a:t>
            </a:r>
            <a:r>
              <a:rPr lang="el-GR" dirty="0"/>
              <a:t> (Σύνδρομο  Επίκτητης </a:t>
            </a:r>
            <a:r>
              <a:rPr lang="el-GR" dirty="0" err="1"/>
              <a:t>Ανοσοανεπάρκειας</a:t>
            </a:r>
            <a:r>
              <a:rPr lang="el-GR" dirty="0"/>
              <a:t>) </a:t>
            </a:r>
            <a:endParaRPr lang="en-US" dirty="0"/>
          </a:p>
          <a:p>
            <a:r>
              <a:rPr lang="el-GR" b="1" dirty="0">
                <a:solidFill>
                  <a:srgbClr val="FFFF00"/>
                </a:solidFill>
              </a:rPr>
              <a:t>Ιοί αναπνευστικού </a:t>
            </a:r>
            <a:r>
              <a:rPr lang="el-GR" dirty="0"/>
              <a:t>: </a:t>
            </a:r>
            <a:r>
              <a:rPr lang="en-US" dirty="0"/>
              <a:t> Influenza virus</a:t>
            </a:r>
            <a:r>
              <a:rPr lang="el-GR" dirty="0"/>
              <a:t> Α &amp; Β ,</a:t>
            </a:r>
            <a:r>
              <a:rPr lang="en-US" dirty="0"/>
              <a:t> Respiratory </a:t>
            </a:r>
            <a:r>
              <a:rPr lang="en-US" dirty="0" err="1"/>
              <a:t>Syncytial</a:t>
            </a:r>
            <a:r>
              <a:rPr lang="en-US" dirty="0"/>
              <a:t> Virus (RSV)</a:t>
            </a:r>
            <a:r>
              <a:rPr lang="el-GR" dirty="0"/>
              <a:t>,</a:t>
            </a:r>
            <a:r>
              <a:rPr lang="en-US" dirty="0"/>
              <a:t>SARS-COV-2</a:t>
            </a:r>
            <a:r>
              <a:rPr lang="el-GR" dirty="0"/>
              <a:t> </a:t>
            </a:r>
            <a:endParaRPr lang="en-US" dirty="0"/>
          </a:p>
          <a:p>
            <a:endParaRPr lang="en-US" dirty="0"/>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solidFill>
                  <a:srgbClr val="FFFF00"/>
                </a:solidFill>
              </a:rPr>
              <a:t>Αντιϊικά</a:t>
            </a:r>
            <a:r>
              <a:rPr lang="el-GR" b="1" dirty="0">
                <a:solidFill>
                  <a:srgbClr val="FFFF00"/>
                </a:solidFill>
              </a:rPr>
              <a:t> φάρμακα ηπατίτιδας</a:t>
            </a:r>
          </a:p>
        </p:txBody>
      </p:sp>
      <p:sp>
        <p:nvSpPr>
          <p:cNvPr id="3" name="2 - Θέση περιεχομένου"/>
          <p:cNvSpPr>
            <a:spLocks noGrp="1"/>
          </p:cNvSpPr>
          <p:nvPr>
            <p:ph idx="1"/>
          </p:nvPr>
        </p:nvSpPr>
        <p:spPr>
          <a:xfrm>
            <a:off x="457200" y="1600200"/>
            <a:ext cx="8229600" cy="4925144"/>
          </a:xfrm>
        </p:spPr>
        <p:txBody>
          <a:bodyPr>
            <a:normAutofit fontScale="25000" lnSpcReduction="20000"/>
          </a:bodyPr>
          <a:lstStyle/>
          <a:p>
            <a:pPr>
              <a:buNone/>
            </a:pPr>
            <a:r>
              <a:rPr lang="en-US" dirty="0"/>
              <a:t>    </a:t>
            </a:r>
            <a:br>
              <a:rPr lang="en-US" sz="14400" b="1" dirty="0"/>
            </a:br>
            <a:r>
              <a:rPr lang="en-US" sz="14400" b="1" dirty="0">
                <a:solidFill>
                  <a:srgbClr val="FFFF00"/>
                </a:solidFill>
              </a:rPr>
              <a:t> </a:t>
            </a:r>
            <a:r>
              <a:rPr lang="el-GR" sz="14400" b="1" dirty="0" err="1">
                <a:solidFill>
                  <a:srgbClr val="FFFF00"/>
                </a:solidFill>
              </a:rPr>
              <a:t>Νουκλεοσ</a:t>
            </a:r>
            <a:r>
              <a:rPr lang="el-GR" sz="14400" b="1" dirty="0">
                <a:solidFill>
                  <a:srgbClr val="FFFF00"/>
                </a:solidFill>
              </a:rPr>
              <a:t>(τ)ιδικά ανάλογα</a:t>
            </a:r>
            <a:r>
              <a:rPr lang="en-US" sz="14400" b="1" dirty="0">
                <a:solidFill>
                  <a:srgbClr val="FFFF00"/>
                </a:solidFill>
              </a:rPr>
              <a:t> </a:t>
            </a:r>
            <a:r>
              <a:rPr lang="el-GR" sz="14400" dirty="0">
                <a:solidFill>
                  <a:srgbClr val="FFFF00"/>
                </a:solidFill>
              </a:rPr>
              <a:t>: </a:t>
            </a:r>
          </a:p>
          <a:p>
            <a:pPr>
              <a:buNone/>
            </a:pPr>
            <a:r>
              <a:rPr lang="el-GR" sz="8600" b="1" dirty="0">
                <a:solidFill>
                  <a:srgbClr val="FFFF00"/>
                </a:solidFill>
              </a:rPr>
              <a:t>      </a:t>
            </a:r>
            <a:r>
              <a:rPr lang="en-US" sz="8600" b="1" dirty="0">
                <a:solidFill>
                  <a:srgbClr val="FFFF00"/>
                </a:solidFill>
              </a:rPr>
              <a:t> nucleosides</a:t>
            </a:r>
            <a:r>
              <a:rPr lang="el-GR" sz="8600" b="1" dirty="0">
                <a:solidFill>
                  <a:srgbClr val="FFFF00"/>
                </a:solidFill>
              </a:rPr>
              <a:t>  </a:t>
            </a:r>
            <a:r>
              <a:rPr lang="en-US" sz="8600" dirty="0"/>
              <a:t>(ribose </a:t>
            </a:r>
            <a:r>
              <a:rPr lang="el-GR" sz="8600" dirty="0"/>
              <a:t>ή</a:t>
            </a:r>
            <a:r>
              <a:rPr lang="en-US" sz="8600" dirty="0"/>
              <a:t> </a:t>
            </a:r>
            <a:r>
              <a:rPr lang="en-US" sz="8600" dirty="0" err="1"/>
              <a:t>deoxyribose</a:t>
            </a:r>
            <a:r>
              <a:rPr lang="el-GR" sz="8600" dirty="0"/>
              <a:t> </a:t>
            </a:r>
            <a:r>
              <a:rPr lang="en-US" sz="8600" dirty="0"/>
              <a:t>N-</a:t>
            </a:r>
            <a:r>
              <a:rPr lang="en-US" sz="8600" dirty="0" err="1"/>
              <a:t>glycosylated</a:t>
            </a:r>
            <a:r>
              <a:rPr lang="en-US" sz="8600" dirty="0"/>
              <a:t> to a </a:t>
            </a:r>
            <a:r>
              <a:rPr lang="en-US" sz="8600" dirty="0" err="1"/>
              <a:t>triazole</a:t>
            </a:r>
            <a:r>
              <a:rPr lang="el-GR" sz="8600" dirty="0">
                <a:solidFill>
                  <a:srgbClr val="FFFF00"/>
                </a:solidFill>
              </a:rPr>
              <a:t>)</a:t>
            </a:r>
          </a:p>
          <a:p>
            <a:pPr>
              <a:buNone/>
            </a:pPr>
            <a:r>
              <a:rPr lang="el-GR" sz="8600" b="1" dirty="0">
                <a:solidFill>
                  <a:srgbClr val="FFFF00"/>
                </a:solidFill>
              </a:rPr>
              <a:t>       </a:t>
            </a:r>
            <a:r>
              <a:rPr lang="en-US" sz="8600" b="1" dirty="0">
                <a:solidFill>
                  <a:srgbClr val="FFFF00"/>
                </a:solidFill>
              </a:rPr>
              <a:t>nucleotides</a:t>
            </a:r>
            <a:r>
              <a:rPr lang="en-US" sz="8600" dirty="0">
                <a:solidFill>
                  <a:srgbClr val="FFFF00"/>
                </a:solidFill>
              </a:rPr>
              <a:t>  </a:t>
            </a:r>
            <a:r>
              <a:rPr lang="en-US" sz="8600" dirty="0"/>
              <a:t>(phosphate group linked to rib/</a:t>
            </a:r>
            <a:r>
              <a:rPr lang="en-US" sz="8600" dirty="0" err="1"/>
              <a:t>deoxy</a:t>
            </a:r>
            <a:r>
              <a:rPr lang="en-US" sz="8600" dirty="0"/>
              <a:t> C5 carbon) </a:t>
            </a:r>
            <a:endParaRPr lang="el-GR" sz="8600" b="1" dirty="0"/>
          </a:p>
          <a:p>
            <a:pPr>
              <a:buNone/>
            </a:pPr>
            <a:r>
              <a:rPr lang="en-US" sz="8600" dirty="0"/>
              <a:t>       </a:t>
            </a:r>
            <a:r>
              <a:rPr lang="el-GR" sz="8600" dirty="0"/>
              <a:t>αναστολείς  </a:t>
            </a:r>
            <a:r>
              <a:rPr lang="en-US" sz="8600" dirty="0"/>
              <a:t> DNA </a:t>
            </a:r>
            <a:r>
              <a:rPr lang="el-GR" sz="8600" dirty="0"/>
              <a:t> </a:t>
            </a:r>
            <a:r>
              <a:rPr lang="el-GR" sz="8600" dirty="0" err="1"/>
              <a:t>πολυμεράσης</a:t>
            </a:r>
            <a:r>
              <a:rPr lang="el-GR" sz="8600" dirty="0"/>
              <a:t> του ιού</a:t>
            </a:r>
          </a:p>
          <a:p>
            <a:pPr>
              <a:buNone/>
            </a:pPr>
            <a:endParaRPr lang="el-GR" sz="8600" dirty="0"/>
          </a:p>
          <a:p>
            <a:pPr>
              <a:buNone/>
            </a:pPr>
            <a:r>
              <a:rPr lang="en-US" sz="8600" dirty="0"/>
              <a:t>      </a:t>
            </a:r>
            <a:r>
              <a:rPr lang="el-GR" sz="8600" b="1" dirty="0" err="1">
                <a:solidFill>
                  <a:srgbClr val="FFFF00"/>
                </a:solidFill>
              </a:rPr>
              <a:t>ιντερφερόνες</a:t>
            </a:r>
            <a:r>
              <a:rPr lang="el-GR" sz="8600" b="1" dirty="0">
                <a:solidFill>
                  <a:srgbClr val="0070C0"/>
                </a:solidFill>
              </a:rPr>
              <a:t> </a:t>
            </a:r>
            <a:r>
              <a:rPr lang="el-GR" sz="8600" dirty="0">
                <a:solidFill>
                  <a:srgbClr val="0070C0"/>
                </a:solidFill>
              </a:rPr>
              <a:t>:</a:t>
            </a:r>
            <a:r>
              <a:rPr lang="el-GR" sz="8600" dirty="0"/>
              <a:t> οικογένεια φυσικών </a:t>
            </a:r>
            <a:r>
              <a:rPr lang="el-GR" sz="8600" dirty="0" err="1"/>
              <a:t>γλυκοπρωτεϊνών</a:t>
            </a:r>
            <a:r>
              <a:rPr lang="el-GR" sz="8600" dirty="0"/>
              <a:t> (συντίθενται με  τεχνολογία  </a:t>
            </a:r>
            <a:r>
              <a:rPr lang="el-GR" sz="8600" dirty="0" err="1"/>
              <a:t>ανασυνδυασμένου</a:t>
            </a:r>
            <a:r>
              <a:rPr lang="el-GR" sz="8600" dirty="0"/>
              <a:t> DΝΑ</a:t>
            </a:r>
            <a:r>
              <a:rPr lang="el-GR" sz="9600" dirty="0"/>
              <a:t>, </a:t>
            </a:r>
            <a:r>
              <a:rPr lang="el-GR" sz="9600" b="1" dirty="0" err="1">
                <a:solidFill>
                  <a:srgbClr val="FFFF00"/>
                </a:solidFill>
              </a:rPr>
              <a:t>ανοσοτροποποιητικά</a:t>
            </a:r>
            <a:endParaRPr lang="el-GR" sz="9600" b="1" dirty="0">
              <a:solidFill>
                <a:srgbClr val="FFFF00"/>
              </a:solidFill>
            </a:endParaRPr>
          </a:p>
          <a:p>
            <a:pPr>
              <a:buNone/>
            </a:pPr>
            <a:r>
              <a:rPr lang="el-GR" sz="8600" dirty="0"/>
              <a:t>      </a:t>
            </a:r>
            <a:r>
              <a:rPr lang="el-GR" sz="8600" dirty="0" err="1"/>
              <a:t>ιντερφερόνη</a:t>
            </a:r>
            <a:r>
              <a:rPr lang="el-GR" sz="8600" dirty="0"/>
              <a:t> α-2β : θεραπεία  ηπατίτιδας Β και C </a:t>
            </a:r>
            <a:r>
              <a:rPr lang="en-US" sz="8600" dirty="0"/>
              <a:t> -  </a:t>
            </a:r>
            <a:r>
              <a:rPr lang="el-GR" sz="8600" dirty="0"/>
              <a:t>ανεπιθύμητες ενέργειες :  πυρετός,  ρίγος,  μυαλγίες,  </a:t>
            </a:r>
            <a:r>
              <a:rPr lang="el-GR" sz="8600" dirty="0" err="1"/>
              <a:t>αρθαλγίες</a:t>
            </a:r>
            <a:r>
              <a:rPr lang="el-GR" sz="8600" dirty="0"/>
              <a:t>,  γαστρεντερικές διαταραχές,  καταστολή  μυελού  οστών, </a:t>
            </a:r>
            <a:r>
              <a:rPr lang="el-GR" sz="8600" dirty="0" err="1"/>
              <a:t>νευροτοξικότητα</a:t>
            </a:r>
            <a:r>
              <a:rPr lang="el-GR" sz="8600" dirty="0"/>
              <a:t>,</a:t>
            </a:r>
          </a:p>
          <a:p>
            <a:pPr>
              <a:buNone/>
            </a:pPr>
            <a:r>
              <a:rPr lang="el-GR" sz="8600" dirty="0"/>
              <a:t>      η ανάπτυξη νέων  φαρμάκων  έχει  περιορίσει την χρήση τους</a:t>
            </a:r>
            <a:endParaRPr lang="en-US" sz="8600" dirty="0"/>
          </a:p>
          <a:p>
            <a:pPr>
              <a:buNone/>
            </a:pPr>
            <a:r>
              <a:rPr lang="en-US" sz="8600" dirty="0"/>
              <a:t>     </a:t>
            </a:r>
            <a:r>
              <a:rPr lang="el-GR" sz="12800" b="1" dirty="0">
                <a:solidFill>
                  <a:srgbClr val="00B050"/>
                </a:solidFill>
              </a:rPr>
              <a:t> </a:t>
            </a:r>
            <a:r>
              <a:rPr lang="el-GR" sz="12800" b="1" dirty="0">
                <a:solidFill>
                  <a:srgbClr val="FFFF00"/>
                </a:solidFill>
              </a:rPr>
              <a:t>στόχος θεραπείας : </a:t>
            </a:r>
            <a:r>
              <a:rPr lang="en-US" sz="12800" b="1" dirty="0">
                <a:solidFill>
                  <a:srgbClr val="FFFF00"/>
                </a:solidFill>
              </a:rPr>
              <a:t>SVR (sustained </a:t>
            </a:r>
            <a:r>
              <a:rPr lang="en-US" sz="12800" b="1" dirty="0" err="1">
                <a:solidFill>
                  <a:srgbClr val="FFFF00"/>
                </a:solidFill>
              </a:rPr>
              <a:t>virologic</a:t>
            </a:r>
            <a:r>
              <a:rPr lang="en-US" sz="12800" b="1" dirty="0">
                <a:solidFill>
                  <a:srgbClr val="FFFF00"/>
                </a:solidFill>
              </a:rPr>
              <a:t> response) </a:t>
            </a:r>
            <a:r>
              <a:rPr lang="el-GR" sz="12800" b="1" dirty="0">
                <a:solidFill>
                  <a:srgbClr val="FFFF00"/>
                </a:solidFill>
              </a:rPr>
              <a:t> παρατεταμένη </a:t>
            </a:r>
            <a:r>
              <a:rPr lang="el-GR" sz="12800" b="1" dirty="0" err="1">
                <a:solidFill>
                  <a:srgbClr val="FFFF00"/>
                </a:solidFill>
              </a:rPr>
              <a:t>ιολογική</a:t>
            </a:r>
            <a:r>
              <a:rPr lang="el-GR" sz="12800" b="1" dirty="0">
                <a:solidFill>
                  <a:srgbClr val="FFFF00"/>
                </a:solidFill>
              </a:rPr>
              <a:t> απόκριση</a:t>
            </a:r>
          </a:p>
          <a:p>
            <a:pPr>
              <a:buNone/>
            </a:pPr>
            <a:endParaRPr lang="el-GR" sz="11200" b="1" dirty="0">
              <a:solidFill>
                <a:srgbClr val="0070C0"/>
              </a:solidFill>
            </a:endParaRPr>
          </a:p>
          <a:p>
            <a:pPr>
              <a:buNone/>
            </a:pPr>
            <a:endParaRPr lang="el-GR" sz="11200" b="1" dirty="0">
              <a:solidFill>
                <a:srgbClr val="0070C0"/>
              </a:solidFill>
            </a:endParaRPr>
          </a:p>
          <a:p>
            <a:pPr>
              <a:buNone/>
            </a:pPr>
            <a:endParaRPr lang="en-US" sz="8600" dirty="0"/>
          </a:p>
          <a:p>
            <a:pPr>
              <a:buNone/>
            </a:pPr>
            <a:endParaRPr lang="en-US" sz="8600" dirty="0"/>
          </a:p>
          <a:p>
            <a:pPr>
              <a:buNone/>
            </a:pPr>
            <a:endParaRPr lang="en-US" sz="8600" dirty="0"/>
          </a:p>
          <a:p>
            <a:pPr>
              <a:buNone/>
            </a:pPr>
            <a:r>
              <a:rPr lang="en-US" sz="8600" dirty="0"/>
              <a:t>     </a:t>
            </a:r>
          </a:p>
          <a:p>
            <a:pPr>
              <a:buNone/>
            </a:pPr>
            <a:r>
              <a:rPr lang="en-US" sz="8600" dirty="0"/>
              <a:t>      </a:t>
            </a:r>
            <a:endParaRPr lang="el-GR" sz="8600" dirty="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The </a:t>
            </a:r>
            <a:r>
              <a:rPr lang="en-US" i="1" dirty="0" err="1"/>
              <a:t>Sala</a:t>
            </a:r>
            <a:r>
              <a:rPr lang="en-US" i="1" dirty="0"/>
              <a:t> </a:t>
            </a:r>
            <a:r>
              <a:rPr lang="en-US" i="1" dirty="0" err="1"/>
              <a:t>Vendita</a:t>
            </a:r>
            <a:r>
              <a:rPr lang="en-US" dirty="0"/>
              <a:t>, or Sales Hall of</a:t>
            </a:r>
            <a:br>
              <a:rPr lang="en-US" dirty="0"/>
            </a:br>
            <a:r>
              <a:rPr lang="en-US" dirty="0"/>
              <a:t> Santa Maria Novella</a:t>
            </a:r>
            <a:endParaRPr lang="el-GR" dirty="0"/>
          </a:p>
        </p:txBody>
      </p:sp>
      <p:pic>
        <p:nvPicPr>
          <p:cNvPr id="1026" name="Picture 2" descr="https://upload.wikimedia.org/wikipedia/commons/thumb/5/58/Farmacia_di_smn%2C_sala_vendita_01.JPG/220px-Farmacia_di_smn%2C_sala_vendita_01.JPG"/>
          <p:cNvPicPr>
            <a:picLocks noChangeAspect="1" noChangeArrowheads="1"/>
          </p:cNvPicPr>
          <p:nvPr/>
        </p:nvPicPr>
        <p:blipFill>
          <a:blip r:embed="rId2" cstate="print"/>
          <a:srcRect/>
          <a:stretch>
            <a:fillRect/>
          </a:stretch>
        </p:blipFill>
        <p:spPr bwMode="auto">
          <a:xfrm>
            <a:off x="755576" y="1700808"/>
            <a:ext cx="7848872" cy="4896544"/>
          </a:xfrm>
          <a:prstGeom prst="rect">
            <a:avLst/>
          </a:prstGeom>
          <a:noFill/>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9024" y="476673"/>
            <a:ext cx="8784976" cy="6381328"/>
          </a:xfrm>
        </p:spPr>
        <p:txBody>
          <a:bodyPr>
            <a:normAutofit fontScale="92500" lnSpcReduction="10000"/>
          </a:bodyPr>
          <a:lstStyle/>
          <a:p>
            <a:pPr>
              <a:buNone/>
            </a:pPr>
            <a:r>
              <a:rPr lang="el-GR" sz="3900" dirty="0">
                <a:solidFill>
                  <a:srgbClr val="00B050"/>
                </a:solidFill>
              </a:rPr>
              <a:t>     </a:t>
            </a:r>
            <a:r>
              <a:rPr lang="el-GR" sz="3900" b="1" dirty="0">
                <a:solidFill>
                  <a:srgbClr val="FFFF00"/>
                </a:solidFill>
              </a:rPr>
              <a:t>αναστολείς DNA-πολυμεράσης </a:t>
            </a:r>
            <a:r>
              <a:rPr lang="en-US" sz="3900" b="1" dirty="0">
                <a:solidFill>
                  <a:srgbClr val="FFFF00"/>
                </a:solidFill>
              </a:rPr>
              <a:t>HBV</a:t>
            </a:r>
            <a:r>
              <a:rPr lang="el-GR" sz="3900" b="1" dirty="0">
                <a:solidFill>
                  <a:srgbClr val="FFFF00"/>
                </a:solidFill>
              </a:rPr>
              <a:t>  </a:t>
            </a:r>
            <a:endParaRPr lang="en-US" sz="3900" b="1" dirty="0">
              <a:solidFill>
                <a:srgbClr val="FFFF00"/>
              </a:solidFill>
            </a:endParaRPr>
          </a:p>
          <a:p>
            <a:pPr>
              <a:buNone/>
            </a:pPr>
            <a:endParaRPr lang="en-US" sz="2400" b="1" dirty="0"/>
          </a:p>
          <a:p>
            <a:pPr>
              <a:buNone/>
            </a:pPr>
            <a:r>
              <a:rPr lang="en-US" sz="2400" b="1" dirty="0" err="1">
                <a:solidFill>
                  <a:srgbClr val="FFFF00"/>
                </a:solidFill>
              </a:rPr>
              <a:t>Lamivudine</a:t>
            </a:r>
            <a:r>
              <a:rPr lang="en-US" sz="2400" b="1" dirty="0">
                <a:solidFill>
                  <a:srgbClr val="0070C0"/>
                </a:solidFill>
              </a:rPr>
              <a:t> </a:t>
            </a:r>
            <a:r>
              <a:rPr lang="en-US" sz="2400" b="1" dirty="0"/>
              <a:t> </a:t>
            </a:r>
            <a:r>
              <a:rPr lang="en-US" sz="2400" dirty="0" err="1"/>
              <a:t>Epivir</a:t>
            </a:r>
            <a:r>
              <a:rPr lang="en-US" sz="2400" dirty="0"/>
              <a:t> tabl150 mg</a:t>
            </a:r>
            <a:r>
              <a:rPr lang="el-GR" sz="2400" dirty="0"/>
              <a:t> </a:t>
            </a:r>
            <a:r>
              <a:rPr lang="en-US" sz="2400" dirty="0"/>
              <a:t>bid, 300 mg </a:t>
            </a:r>
            <a:r>
              <a:rPr lang="en-US" sz="2400" dirty="0" err="1"/>
              <a:t>qd</a:t>
            </a:r>
            <a:r>
              <a:rPr lang="en-US" sz="2400" dirty="0"/>
              <a:t>, </a:t>
            </a:r>
            <a:r>
              <a:rPr lang="en-US" sz="2400" dirty="0" err="1"/>
              <a:t>Zeffix</a:t>
            </a:r>
            <a:r>
              <a:rPr lang="en-US" sz="2400" dirty="0"/>
              <a:t> 100mg </a:t>
            </a:r>
            <a:r>
              <a:rPr lang="en-US" sz="2400" dirty="0" err="1"/>
              <a:t>qd</a:t>
            </a:r>
            <a:endParaRPr lang="en-US" sz="2400" dirty="0"/>
          </a:p>
          <a:p>
            <a:pPr>
              <a:buNone/>
            </a:pPr>
            <a:r>
              <a:rPr lang="en-US" sz="2400" b="1" dirty="0" err="1">
                <a:solidFill>
                  <a:srgbClr val="FFFF00"/>
                </a:solidFill>
              </a:rPr>
              <a:t>Adefovir</a:t>
            </a:r>
            <a:r>
              <a:rPr lang="en-US" sz="2400" dirty="0">
                <a:solidFill>
                  <a:srgbClr val="00B050"/>
                </a:solidFill>
              </a:rPr>
              <a:t> </a:t>
            </a:r>
            <a:r>
              <a:rPr lang="en-US" sz="2400" dirty="0"/>
              <a:t>- </a:t>
            </a:r>
            <a:r>
              <a:rPr lang="en-US" sz="2400" dirty="0" err="1"/>
              <a:t>Hepsera</a:t>
            </a:r>
            <a:r>
              <a:rPr lang="en-US" sz="2400" dirty="0"/>
              <a:t> 10 mg tablets  </a:t>
            </a:r>
            <a:r>
              <a:rPr lang="en-US" sz="2400" dirty="0" err="1"/>
              <a:t>qd</a:t>
            </a:r>
            <a:endParaRPr lang="en-US" sz="2400" dirty="0"/>
          </a:p>
          <a:p>
            <a:pPr>
              <a:buNone/>
            </a:pPr>
            <a:r>
              <a:rPr lang="en-US" sz="2400" b="1" dirty="0" err="1">
                <a:solidFill>
                  <a:srgbClr val="FFFF00"/>
                </a:solidFill>
              </a:rPr>
              <a:t>Entecavir</a:t>
            </a:r>
            <a:r>
              <a:rPr lang="el-GR" sz="2400" dirty="0">
                <a:solidFill>
                  <a:srgbClr val="FFFF00"/>
                </a:solidFill>
              </a:rPr>
              <a:t> </a:t>
            </a:r>
            <a:r>
              <a:rPr lang="el-GR" sz="2400" dirty="0"/>
              <a:t>–</a:t>
            </a:r>
            <a:r>
              <a:rPr lang="en-US" sz="2400" dirty="0"/>
              <a:t> </a:t>
            </a:r>
            <a:r>
              <a:rPr lang="el-GR" sz="2400" dirty="0" err="1"/>
              <a:t>Baraclude</a:t>
            </a:r>
            <a:r>
              <a:rPr lang="el-GR" sz="2400" dirty="0"/>
              <a:t> </a:t>
            </a:r>
            <a:r>
              <a:rPr lang="en-US" sz="2400" dirty="0"/>
              <a:t>tablets</a:t>
            </a:r>
            <a:r>
              <a:rPr lang="el-GR" sz="2400" dirty="0"/>
              <a:t> 0,5 </a:t>
            </a:r>
            <a:r>
              <a:rPr lang="el-GR" sz="2400" dirty="0" err="1"/>
              <a:t>mg</a:t>
            </a:r>
            <a:r>
              <a:rPr lang="en-US" sz="2400" dirty="0"/>
              <a:t> </a:t>
            </a:r>
            <a:r>
              <a:rPr lang="el-GR" sz="2400" dirty="0"/>
              <a:t>και </a:t>
            </a:r>
            <a:r>
              <a:rPr lang="en-US" sz="2400" dirty="0"/>
              <a:t> </a:t>
            </a:r>
            <a:r>
              <a:rPr lang="el-GR" sz="2400" dirty="0"/>
              <a:t>1 </a:t>
            </a:r>
            <a:r>
              <a:rPr lang="el-GR" sz="2400" dirty="0" err="1"/>
              <a:t>mg</a:t>
            </a:r>
            <a:r>
              <a:rPr lang="el-GR" sz="2400" dirty="0"/>
              <a:t> </a:t>
            </a:r>
            <a:r>
              <a:rPr lang="en-US" sz="2400" dirty="0" err="1"/>
              <a:t>qd</a:t>
            </a:r>
            <a:r>
              <a:rPr lang="en-US" sz="2400" dirty="0"/>
              <a:t> (</a:t>
            </a:r>
            <a:r>
              <a:rPr lang="el-GR" sz="2400" dirty="0" err="1"/>
              <a:t>αντιρροπούμενη</a:t>
            </a:r>
            <a:r>
              <a:rPr lang="el-GR" sz="2400" dirty="0"/>
              <a:t> και μη νόσος αντίστοιχα)</a:t>
            </a:r>
            <a:endParaRPr lang="en-US" sz="2400" dirty="0"/>
          </a:p>
          <a:p>
            <a:pPr>
              <a:buNone/>
            </a:pPr>
            <a:r>
              <a:rPr lang="el-GR" sz="2400" dirty="0"/>
              <a:t>χορηγείται και σε  HBV  +  HIV / AIDS</a:t>
            </a:r>
            <a:r>
              <a:rPr lang="en-US" sz="2400" dirty="0"/>
              <a:t> </a:t>
            </a:r>
            <a:r>
              <a:rPr lang="el-GR" sz="2400" dirty="0"/>
              <a:t>αποτελεσματικό στα ανθεκτικά στη </a:t>
            </a:r>
            <a:r>
              <a:rPr lang="el-GR" sz="2400" dirty="0" err="1"/>
              <a:t>λαμιβουδίνη</a:t>
            </a:r>
            <a:r>
              <a:rPr lang="el-GR" sz="2400" dirty="0"/>
              <a:t> στελέχη HBV</a:t>
            </a:r>
          </a:p>
          <a:p>
            <a:pPr>
              <a:buNone/>
            </a:pPr>
            <a:r>
              <a:rPr lang="el-GR" sz="2400" dirty="0"/>
              <a:t>απαιτείται στενή παρακολούθηση του ασθενή μετά την διακοπή του φαρμάκου, πιθανή  εμφάνιση βαριάς ηπατίτιδας</a:t>
            </a:r>
          </a:p>
          <a:p>
            <a:pPr>
              <a:buNone/>
            </a:pPr>
            <a:r>
              <a:rPr lang="en-US" sz="2400" b="1" dirty="0" err="1">
                <a:solidFill>
                  <a:srgbClr val="FFFF00"/>
                </a:solidFill>
              </a:rPr>
              <a:t>Tenofovir</a:t>
            </a:r>
            <a:r>
              <a:rPr lang="en-US" sz="2400" dirty="0">
                <a:solidFill>
                  <a:srgbClr val="00B050"/>
                </a:solidFill>
              </a:rPr>
              <a:t> -</a:t>
            </a:r>
            <a:r>
              <a:rPr lang="en-US" sz="2400" dirty="0"/>
              <a:t> </a:t>
            </a:r>
            <a:r>
              <a:rPr lang="en-US" sz="2400" dirty="0" err="1"/>
              <a:t>Viread</a:t>
            </a:r>
            <a:r>
              <a:rPr lang="en-US" sz="2400" dirty="0"/>
              <a:t> 123 mg tablets 1 </a:t>
            </a:r>
            <a:r>
              <a:rPr lang="en-US" sz="2400" dirty="0" err="1"/>
              <a:t>qd</a:t>
            </a:r>
            <a:r>
              <a:rPr lang="en-US" sz="2400" dirty="0"/>
              <a:t>    </a:t>
            </a:r>
          </a:p>
          <a:p>
            <a:pPr>
              <a:buNone/>
            </a:pPr>
            <a:r>
              <a:rPr lang="el-GR" sz="2400" b="1" dirty="0">
                <a:solidFill>
                  <a:srgbClr val="FFFF00"/>
                </a:solidFill>
              </a:rPr>
              <a:t>σε  χρόνια ηπατίτιδα Β και  πρόληψη - θεραπεία  HIV/AIDS</a:t>
            </a:r>
            <a:r>
              <a:rPr lang="en-US" sz="2400" b="1" dirty="0">
                <a:solidFill>
                  <a:srgbClr val="FFFF00"/>
                </a:solidFill>
              </a:rPr>
              <a:t> </a:t>
            </a:r>
            <a:r>
              <a:rPr lang="el-GR" sz="2400" b="1" dirty="0">
                <a:solidFill>
                  <a:srgbClr val="FFFF00"/>
                </a:solidFill>
              </a:rPr>
              <a:t>,  δραστικό  και σε </a:t>
            </a:r>
            <a:r>
              <a:rPr lang="en-US" sz="2400" b="1" dirty="0">
                <a:solidFill>
                  <a:srgbClr val="FFFF00"/>
                </a:solidFill>
              </a:rPr>
              <a:t>wild-type </a:t>
            </a:r>
            <a:r>
              <a:rPr lang="el-GR" sz="2400" b="1" dirty="0">
                <a:solidFill>
                  <a:srgbClr val="FFFF00"/>
                </a:solidFill>
              </a:rPr>
              <a:t>και σε </a:t>
            </a:r>
            <a:r>
              <a:rPr lang="en-US" sz="2400" b="1" dirty="0">
                <a:solidFill>
                  <a:srgbClr val="FFFF00"/>
                </a:solidFill>
              </a:rPr>
              <a:t> </a:t>
            </a:r>
            <a:r>
              <a:rPr lang="en-US" sz="2400" b="1" dirty="0" err="1">
                <a:solidFill>
                  <a:srgbClr val="FFFF00"/>
                </a:solidFill>
              </a:rPr>
              <a:t>lamivudine</a:t>
            </a:r>
            <a:r>
              <a:rPr lang="en-US" sz="2400" b="1" dirty="0">
                <a:solidFill>
                  <a:srgbClr val="FFFF00"/>
                </a:solidFill>
              </a:rPr>
              <a:t>-resistant HBV </a:t>
            </a:r>
          </a:p>
          <a:p>
            <a:pPr>
              <a:buNone/>
            </a:pPr>
            <a:r>
              <a:rPr lang="el-GR" sz="2400" dirty="0"/>
              <a:t> επιτυγχάνει αναστολή αναπαραγωγής </a:t>
            </a:r>
            <a:r>
              <a:rPr lang="en-US" sz="2400" dirty="0"/>
              <a:t>HBV</a:t>
            </a:r>
            <a:r>
              <a:rPr lang="el-GR" sz="2400" dirty="0"/>
              <a:t> κάτω του ορίου ανίχνευσης σε </a:t>
            </a:r>
            <a:r>
              <a:rPr lang="en-US" sz="2400" dirty="0"/>
              <a:t> HBV </a:t>
            </a:r>
            <a:r>
              <a:rPr lang="el-GR" sz="2400" dirty="0"/>
              <a:t>μόνο</a:t>
            </a:r>
            <a:r>
              <a:rPr lang="en-US" sz="2400" dirty="0"/>
              <a:t>- </a:t>
            </a:r>
            <a:r>
              <a:rPr lang="el-GR" sz="2400" dirty="0"/>
              <a:t> ή </a:t>
            </a:r>
            <a:r>
              <a:rPr lang="en-US" sz="2400" dirty="0"/>
              <a:t>HIV/HBV </a:t>
            </a:r>
            <a:r>
              <a:rPr lang="el-GR" sz="2400" dirty="0" err="1"/>
              <a:t>συλλοίμωξη</a:t>
            </a:r>
            <a:r>
              <a:rPr lang="el-GR" sz="2400" dirty="0"/>
              <a:t> και υψηλό βαθμό  απώλειας  του </a:t>
            </a:r>
            <a:r>
              <a:rPr lang="en-US" sz="2400" dirty="0"/>
              <a:t>hepatitis e antigen </a:t>
            </a:r>
            <a:r>
              <a:rPr lang="el-GR" sz="2400" dirty="0"/>
              <a:t>και ακόμη και του </a:t>
            </a:r>
            <a:r>
              <a:rPr lang="en-US" sz="2400" dirty="0"/>
              <a:t> hepatitis B surface antigen </a:t>
            </a:r>
            <a:endParaRPr lang="el-GR" sz="2400" dirty="0"/>
          </a:p>
          <a:p>
            <a:pPr>
              <a:buNone/>
            </a:pPr>
            <a:r>
              <a:rPr lang="el-GR" sz="2400" dirty="0">
                <a:solidFill>
                  <a:srgbClr val="FFFF00"/>
                </a:solidFill>
              </a:rPr>
              <a:t>στενή παρακολούθηση νεφρικής λειτουργίας</a:t>
            </a:r>
            <a:endParaRPr lang="en-US" sz="2400" dirty="0">
              <a:solidFill>
                <a:srgbClr val="FFFF00"/>
              </a:solidFill>
            </a:endParaRPr>
          </a:p>
          <a:p>
            <a:pPr>
              <a:buNone/>
            </a:pPr>
            <a:endParaRPr lang="en-US" sz="2400" dirty="0"/>
          </a:p>
          <a:p>
            <a:pPr>
              <a:buNone/>
            </a:pPr>
            <a:endParaRPr lang="en-US" sz="2400" dirty="0"/>
          </a:p>
          <a:p>
            <a:pPr>
              <a:buNone/>
            </a:pPr>
            <a:endParaRPr lang="el-GR" sz="1200" dirty="0"/>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792088"/>
          </a:xfrm>
        </p:spPr>
        <p:txBody>
          <a:bodyPr>
            <a:normAutofit/>
          </a:bodyPr>
          <a:lstStyle/>
          <a:p>
            <a:r>
              <a:rPr lang="el-GR" b="1" dirty="0" err="1">
                <a:solidFill>
                  <a:srgbClr val="FFFF00"/>
                </a:solidFill>
              </a:rPr>
              <a:t>Αντιϊικά</a:t>
            </a:r>
            <a:r>
              <a:rPr lang="en-US" b="1" dirty="0">
                <a:solidFill>
                  <a:srgbClr val="FFFF00"/>
                </a:solidFill>
              </a:rPr>
              <a:t> </a:t>
            </a:r>
            <a:r>
              <a:rPr lang="el-GR" b="1" dirty="0">
                <a:solidFill>
                  <a:srgbClr val="FFFF00"/>
                </a:solidFill>
              </a:rPr>
              <a:t> </a:t>
            </a:r>
            <a:r>
              <a:rPr lang="en-US" b="1" dirty="0">
                <a:solidFill>
                  <a:srgbClr val="FFFF00"/>
                </a:solidFill>
              </a:rPr>
              <a:t>HCV</a:t>
            </a:r>
            <a:endParaRPr lang="el-GR" b="1" dirty="0">
              <a:solidFill>
                <a:srgbClr val="FFFF00"/>
              </a:solidFill>
            </a:endParaRPr>
          </a:p>
        </p:txBody>
      </p:sp>
      <p:sp>
        <p:nvSpPr>
          <p:cNvPr id="3" name="2 - Θέση περιεχομένου"/>
          <p:cNvSpPr>
            <a:spLocks noGrp="1"/>
          </p:cNvSpPr>
          <p:nvPr>
            <p:ph idx="1"/>
          </p:nvPr>
        </p:nvSpPr>
        <p:spPr>
          <a:xfrm>
            <a:off x="457200" y="1196752"/>
            <a:ext cx="8229600" cy="4929411"/>
          </a:xfrm>
        </p:spPr>
        <p:txBody>
          <a:bodyPr>
            <a:normAutofit fontScale="85000" lnSpcReduction="20000"/>
          </a:bodyPr>
          <a:lstStyle/>
          <a:p>
            <a:r>
              <a:rPr lang="en-US" sz="3800" b="1" dirty="0">
                <a:solidFill>
                  <a:srgbClr val="FFFF00"/>
                </a:solidFill>
              </a:rPr>
              <a:t>Nonstructural protein 5A (NS5A) Inhibitors : </a:t>
            </a:r>
          </a:p>
          <a:p>
            <a:r>
              <a:rPr lang="en-US" sz="3000" strike="sngStrike" dirty="0" err="1"/>
              <a:t>Daclatasvir</a:t>
            </a:r>
            <a:r>
              <a:rPr lang="en-US" sz="3000" strike="sngStrike" dirty="0"/>
              <a:t>,</a:t>
            </a:r>
            <a:r>
              <a:rPr lang="en-US" sz="3000" dirty="0"/>
              <a:t> </a:t>
            </a:r>
            <a:r>
              <a:rPr lang="en-US" sz="3000" strike="sngStrike" dirty="0" err="1"/>
              <a:t>Ombitasvir</a:t>
            </a:r>
            <a:r>
              <a:rPr lang="en-US" sz="3000" dirty="0"/>
              <a:t>, </a:t>
            </a:r>
            <a:r>
              <a:rPr lang="en-US" sz="3000" dirty="0" err="1"/>
              <a:t>Ledipasvir</a:t>
            </a:r>
            <a:r>
              <a:rPr lang="en-US" sz="3000" dirty="0"/>
              <a:t>, </a:t>
            </a:r>
            <a:r>
              <a:rPr lang="en-US" sz="3000" dirty="0" err="1"/>
              <a:t>Elbasvir</a:t>
            </a:r>
            <a:r>
              <a:rPr lang="en-US" sz="3000" dirty="0"/>
              <a:t>, </a:t>
            </a:r>
            <a:r>
              <a:rPr lang="en-US" sz="3000" dirty="0" err="1"/>
              <a:t>Veltapasvir</a:t>
            </a:r>
            <a:r>
              <a:rPr lang="en-US" sz="3000" dirty="0"/>
              <a:t> </a:t>
            </a:r>
          </a:p>
          <a:p>
            <a:r>
              <a:rPr lang="en-US" sz="3800" b="1" dirty="0">
                <a:solidFill>
                  <a:srgbClr val="FFFF00"/>
                </a:solidFill>
              </a:rPr>
              <a:t>Nonstructural protein 5B (NS5B) Inhibitors </a:t>
            </a:r>
            <a:r>
              <a:rPr lang="en-US" sz="3800" dirty="0">
                <a:solidFill>
                  <a:srgbClr val="FFFF00"/>
                </a:solidFill>
              </a:rPr>
              <a:t>: </a:t>
            </a:r>
          </a:p>
          <a:p>
            <a:pPr>
              <a:buNone/>
            </a:pPr>
            <a:r>
              <a:rPr lang="en-US" sz="3000" dirty="0"/>
              <a:t>       </a:t>
            </a:r>
            <a:r>
              <a:rPr lang="en-US" sz="3000" dirty="0" err="1"/>
              <a:t>Sofosbuvir</a:t>
            </a:r>
            <a:r>
              <a:rPr lang="en-US" sz="3000" dirty="0"/>
              <a:t>, </a:t>
            </a:r>
            <a:r>
              <a:rPr lang="en-US" sz="3000" strike="sngStrike" dirty="0" err="1"/>
              <a:t>Beclabusvir</a:t>
            </a:r>
            <a:r>
              <a:rPr lang="en-US" sz="3000" strike="sngStrike" dirty="0"/>
              <a:t> </a:t>
            </a:r>
            <a:r>
              <a:rPr lang="en-US" sz="3000" dirty="0"/>
              <a:t>(nucleotide analogues) – </a:t>
            </a:r>
            <a:r>
              <a:rPr lang="en-US" sz="3000" dirty="0" err="1"/>
              <a:t>Dasabuvir</a:t>
            </a:r>
            <a:r>
              <a:rPr lang="en-US" sz="3000" dirty="0"/>
              <a:t> (non-nucleoside)</a:t>
            </a:r>
          </a:p>
          <a:p>
            <a:r>
              <a:rPr lang="en-US" sz="3800" b="1" dirty="0">
                <a:solidFill>
                  <a:srgbClr val="FFFF00"/>
                </a:solidFill>
              </a:rPr>
              <a:t>Protease Inhibitors :</a:t>
            </a:r>
            <a:r>
              <a:rPr lang="el-GR" sz="3800" b="1" dirty="0">
                <a:solidFill>
                  <a:srgbClr val="FFFF00"/>
                </a:solidFill>
              </a:rPr>
              <a:t> </a:t>
            </a:r>
            <a:r>
              <a:rPr lang="en-US" sz="3800" dirty="0">
                <a:solidFill>
                  <a:srgbClr val="FFFF00"/>
                </a:solidFill>
              </a:rPr>
              <a:t>  </a:t>
            </a:r>
            <a:r>
              <a:rPr lang="en-US" sz="3300" strike="sngStrike" dirty="0" err="1"/>
              <a:t>Telaprevir</a:t>
            </a:r>
            <a:r>
              <a:rPr lang="en-US" sz="3300" strike="sngStrike" dirty="0"/>
              <a:t>, </a:t>
            </a:r>
            <a:r>
              <a:rPr lang="en-US" sz="3300" strike="sngStrike" dirty="0" err="1"/>
              <a:t>Boceprevir</a:t>
            </a:r>
            <a:r>
              <a:rPr lang="en-US" sz="3300" dirty="0"/>
              <a:t>, </a:t>
            </a:r>
            <a:r>
              <a:rPr lang="en-US" sz="3300" strike="sngStrike" dirty="0" err="1"/>
              <a:t>Simeprevir</a:t>
            </a:r>
            <a:r>
              <a:rPr lang="en-US" sz="3300" strike="sngStrike" dirty="0"/>
              <a:t>,</a:t>
            </a:r>
            <a:r>
              <a:rPr lang="en-US" sz="3300" dirty="0"/>
              <a:t> </a:t>
            </a:r>
            <a:r>
              <a:rPr lang="en-US" sz="3300" strike="sngStrike" dirty="0" err="1"/>
              <a:t>Paritaprevir</a:t>
            </a:r>
            <a:r>
              <a:rPr lang="en-US" sz="3300" dirty="0" err="1"/>
              <a:t>,</a:t>
            </a:r>
            <a:r>
              <a:rPr lang="en-US" sz="3300" strike="sngStrike" dirty="0" err="1"/>
              <a:t>Grazoprevir</a:t>
            </a:r>
            <a:r>
              <a:rPr lang="en-US" sz="3300" dirty="0"/>
              <a:t>, </a:t>
            </a:r>
            <a:r>
              <a:rPr lang="en-US" sz="3300" strike="sngStrike" dirty="0" err="1"/>
              <a:t>Asunaprevir</a:t>
            </a:r>
            <a:r>
              <a:rPr lang="en-US" sz="3300" strike="sngStrike" dirty="0"/>
              <a:t> </a:t>
            </a:r>
            <a:r>
              <a:rPr lang="en-US" sz="3300" dirty="0"/>
              <a:t>2015,</a:t>
            </a:r>
            <a:r>
              <a:rPr lang="en-US" sz="3300" strike="sngStrike" dirty="0"/>
              <a:t>Faldaprevir</a:t>
            </a:r>
            <a:r>
              <a:rPr lang="en-US" sz="3300" dirty="0"/>
              <a:t> , </a:t>
            </a:r>
            <a:r>
              <a:rPr lang="en-US" sz="3300" dirty="0" err="1"/>
              <a:t>Fosamprenavir</a:t>
            </a:r>
            <a:endParaRPr lang="el-GR" sz="3300" dirty="0"/>
          </a:p>
          <a:p>
            <a:endParaRPr lang="en-US" sz="3000" dirty="0"/>
          </a:p>
          <a:p>
            <a:r>
              <a:rPr lang="el-GR" sz="2800" b="1" dirty="0">
                <a:solidFill>
                  <a:srgbClr val="FFFF00"/>
                </a:solidFill>
              </a:rPr>
              <a:t>Ανάκληση </a:t>
            </a:r>
            <a:r>
              <a:rPr lang="en-US" sz="2800" b="1" dirty="0">
                <a:solidFill>
                  <a:srgbClr val="FFFF00"/>
                </a:solidFill>
              </a:rPr>
              <a:t>EMA</a:t>
            </a:r>
            <a:r>
              <a:rPr lang="el-GR" sz="2800" b="1" dirty="0">
                <a:solidFill>
                  <a:srgbClr val="FFFF00"/>
                </a:solidFill>
              </a:rPr>
              <a:t> , </a:t>
            </a:r>
            <a:r>
              <a:rPr lang="en-US" sz="2800" b="1" dirty="0">
                <a:solidFill>
                  <a:srgbClr val="FFFF00"/>
                </a:solidFill>
              </a:rPr>
              <a:t>FDA</a:t>
            </a:r>
            <a:r>
              <a:rPr lang="el-GR" sz="2800" b="1" dirty="0">
                <a:solidFill>
                  <a:srgbClr val="FFFF00"/>
                </a:solidFill>
              </a:rPr>
              <a:t> :</a:t>
            </a:r>
            <a:r>
              <a:rPr lang="en-US" sz="2800" dirty="0">
                <a:solidFill>
                  <a:srgbClr val="FFFF00"/>
                </a:solidFill>
              </a:rPr>
              <a:t> </a:t>
            </a:r>
            <a:r>
              <a:rPr lang="el-GR" sz="2800" dirty="0"/>
              <a:t>τα διακριτής διαγραφής</a:t>
            </a:r>
            <a:r>
              <a:rPr lang="en-US" sz="2800" dirty="0"/>
              <a:t> </a:t>
            </a:r>
            <a:r>
              <a:rPr lang="el-GR" sz="2800" dirty="0"/>
              <a:t>απόσυρση από  παρασκευαστή  και το  </a:t>
            </a:r>
            <a:r>
              <a:rPr lang="en-US" sz="2800" dirty="0" err="1"/>
              <a:t>Viekirax</a:t>
            </a:r>
            <a:r>
              <a:rPr lang="el-GR" sz="2800" dirty="0"/>
              <a:t> </a:t>
            </a:r>
            <a:r>
              <a:rPr lang="en-US" sz="2800" dirty="0"/>
              <a:t>(</a:t>
            </a:r>
            <a:r>
              <a:rPr lang="en-US" sz="2800" dirty="0" err="1"/>
              <a:t>ombitasvir</a:t>
            </a:r>
            <a:r>
              <a:rPr lang="en-US" sz="2800" dirty="0"/>
              <a:t>, </a:t>
            </a:r>
            <a:r>
              <a:rPr lang="en-US" sz="2800" dirty="0" err="1"/>
              <a:t>paritaprevir</a:t>
            </a:r>
            <a:r>
              <a:rPr lang="en-US" sz="2800" dirty="0"/>
              <a:t>, </a:t>
            </a:r>
            <a:r>
              <a:rPr lang="en-US" sz="2800" dirty="0" err="1"/>
              <a:t>ritonavir</a:t>
            </a:r>
            <a:r>
              <a:rPr lang="en-US" sz="2800" dirty="0"/>
              <a:t>)</a:t>
            </a:r>
            <a:r>
              <a:rPr lang="el-GR" sz="2800" dirty="0"/>
              <a:t>σε </a:t>
            </a:r>
            <a:r>
              <a:rPr lang="en-US" sz="2800" dirty="0"/>
              <a:t> </a:t>
            </a:r>
            <a:r>
              <a:rPr lang="el-GR" sz="2800" dirty="0"/>
              <a:t>ένα δισκίο, από </a:t>
            </a:r>
            <a:r>
              <a:rPr lang="en-US" sz="2800" dirty="0"/>
              <a:t>FDA,</a:t>
            </a:r>
            <a:r>
              <a:rPr lang="el-GR" sz="2800" dirty="0"/>
              <a:t> λόγω</a:t>
            </a:r>
            <a:r>
              <a:rPr lang="en-US" sz="2800" dirty="0"/>
              <a:t> </a:t>
            </a:r>
            <a:r>
              <a:rPr lang="el-GR" sz="2800" dirty="0"/>
              <a:t>περιστατικών  </a:t>
            </a:r>
            <a:r>
              <a:rPr lang="el-GR" sz="2800" dirty="0" err="1"/>
              <a:t>επανενεργοποίησης</a:t>
            </a:r>
            <a:r>
              <a:rPr lang="el-GR" sz="2800" dirty="0"/>
              <a:t>  ηπατίτιδας</a:t>
            </a:r>
            <a:r>
              <a:rPr lang="en-US" sz="2800" dirty="0"/>
              <a:t> B</a:t>
            </a:r>
            <a:r>
              <a:rPr lang="el-GR" sz="2800" dirty="0"/>
              <a:t>, ορισμένων θανατηφόρων</a:t>
            </a:r>
          </a:p>
          <a:p>
            <a:pPr>
              <a:buNone/>
            </a:pPr>
            <a:endParaRPr lang="en-US" sz="3000" dirty="0"/>
          </a:p>
          <a:p>
            <a:pPr>
              <a:buNone/>
            </a:pPr>
            <a:endParaRPr lang="en-US" sz="3000" dirty="0"/>
          </a:p>
          <a:p>
            <a:pPr>
              <a:buNone/>
            </a:pPr>
            <a:endParaRPr lang="en-US" sz="3000" dirty="0"/>
          </a:p>
          <a:p>
            <a:pPr>
              <a:buNone/>
            </a:pPr>
            <a:endParaRPr lang="el-GR" sz="3000" dirty="0"/>
          </a:p>
          <a:p>
            <a:pPr>
              <a:buNone/>
            </a:pPr>
            <a:endParaRPr lang="el-GR" sz="3000" dirty="0"/>
          </a:p>
          <a:p>
            <a:pPr>
              <a:buNone/>
            </a:pPr>
            <a:endParaRPr lang="el-GR" sz="3000" dirty="0"/>
          </a:p>
          <a:p>
            <a:pPr>
              <a:buNone/>
            </a:pPr>
            <a:endParaRPr lang="en-US" sz="3000" dirty="0"/>
          </a:p>
          <a:p>
            <a:endParaRPr lang="en-US" sz="2000" b="1" dirty="0"/>
          </a:p>
          <a:p>
            <a:endParaRPr lang="en-US" sz="20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274638"/>
            <a:ext cx="8892480" cy="562074"/>
          </a:xfrm>
        </p:spPr>
        <p:txBody>
          <a:bodyPr>
            <a:noAutofit/>
          </a:bodyPr>
          <a:lstStyle/>
          <a:p>
            <a:r>
              <a:rPr lang="en-US" sz="2400" b="1" dirty="0">
                <a:solidFill>
                  <a:srgbClr val="FFFF00"/>
                </a:solidFill>
              </a:rPr>
              <a:t>HIV (</a:t>
            </a:r>
            <a:r>
              <a:rPr lang="el-GR" sz="2400" b="1" dirty="0">
                <a:solidFill>
                  <a:srgbClr val="FFFF00"/>
                </a:solidFill>
              </a:rPr>
              <a:t>Ιός Ανθρώπινης </a:t>
            </a:r>
            <a:r>
              <a:rPr lang="el-GR" sz="2400" b="1" dirty="0" err="1">
                <a:solidFill>
                  <a:srgbClr val="FFFF00"/>
                </a:solidFill>
              </a:rPr>
              <a:t>Ανοσοανεπάρκειας</a:t>
            </a:r>
            <a:r>
              <a:rPr lang="en-US" sz="2400" b="1" dirty="0">
                <a:solidFill>
                  <a:srgbClr val="FFFF00"/>
                </a:solidFill>
              </a:rPr>
              <a:t>)-</a:t>
            </a:r>
            <a:r>
              <a:rPr lang="el-GR" sz="2400" b="1" dirty="0" err="1">
                <a:solidFill>
                  <a:srgbClr val="FFFF00"/>
                </a:solidFill>
              </a:rPr>
              <a:t>αντιρετροϊκή</a:t>
            </a:r>
            <a:r>
              <a:rPr lang="el-GR" sz="2400" b="1" dirty="0">
                <a:solidFill>
                  <a:srgbClr val="FFFF00"/>
                </a:solidFill>
              </a:rPr>
              <a:t> αγωγή </a:t>
            </a:r>
            <a:r>
              <a:rPr lang="en-US" sz="2400" b="1" dirty="0">
                <a:solidFill>
                  <a:srgbClr val="FFFF00"/>
                </a:solidFill>
              </a:rPr>
              <a:t>ART</a:t>
            </a:r>
            <a:endParaRPr lang="el-GR" sz="2400" b="1" dirty="0">
              <a:solidFill>
                <a:srgbClr val="FFFF00"/>
              </a:solidFill>
            </a:endParaRPr>
          </a:p>
        </p:txBody>
      </p:sp>
      <p:sp>
        <p:nvSpPr>
          <p:cNvPr id="3" name="2 - Θέση περιεχομένου"/>
          <p:cNvSpPr>
            <a:spLocks noGrp="1"/>
          </p:cNvSpPr>
          <p:nvPr>
            <p:ph idx="1"/>
          </p:nvPr>
        </p:nvSpPr>
        <p:spPr>
          <a:xfrm>
            <a:off x="457200" y="980728"/>
            <a:ext cx="8229600" cy="6120680"/>
          </a:xfrm>
        </p:spPr>
        <p:txBody>
          <a:bodyPr>
            <a:normAutofit fontScale="40000" lnSpcReduction="20000"/>
          </a:bodyPr>
          <a:lstStyle/>
          <a:p>
            <a:endParaRPr lang="el-GR" dirty="0"/>
          </a:p>
          <a:p>
            <a:r>
              <a:rPr lang="el-GR" dirty="0"/>
              <a:t> </a:t>
            </a:r>
            <a:r>
              <a:rPr lang="en-US" sz="5600" dirty="0"/>
              <a:t>HIV : </a:t>
            </a:r>
            <a:r>
              <a:rPr lang="el-GR" sz="5600" dirty="0"/>
              <a:t>RNA</a:t>
            </a:r>
            <a:r>
              <a:rPr lang="en-US" sz="5600" dirty="0"/>
              <a:t> </a:t>
            </a:r>
            <a:r>
              <a:rPr lang="el-GR" sz="5600" dirty="0" err="1"/>
              <a:t>ρετροϊός</a:t>
            </a:r>
            <a:r>
              <a:rPr lang="el-GR" sz="5600" dirty="0"/>
              <a:t>, ανάστροφη </a:t>
            </a:r>
            <a:r>
              <a:rPr lang="el-GR" sz="5600" dirty="0" err="1"/>
              <a:t>μεταγραφάση</a:t>
            </a:r>
            <a:r>
              <a:rPr lang="el-GR" sz="5600" dirty="0"/>
              <a:t> , RNA σε DNA  </a:t>
            </a:r>
            <a:endParaRPr lang="en-US" sz="5600" dirty="0"/>
          </a:p>
          <a:p>
            <a:r>
              <a:rPr lang="el-GR" sz="5600" dirty="0"/>
              <a:t>HIV λοίμωξη 1981 -  ιός απομονώθηκε  1984</a:t>
            </a:r>
            <a:endParaRPr lang="en-US" sz="5600" dirty="0"/>
          </a:p>
          <a:p>
            <a:r>
              <a:rPr lang="el-GR" sz="5600" dirty="0">
                <a:solidFill>
                  <a:srgbClr val="002060"/>
                </a:solidFill>
              </a:rPr>
              <a:t> </a:t>
            </a:r>
            <a:r>
              <a:rPr lang="el-GR" sz="5600" b="1" dirty="0">
                <a:solidFill>
                  <a:srgbClr val="FFFF00"/>
                </a:solidFill>
              </a:rPr>
              <a:t>μόλυνση με  HIV  "HIV οροθετικός"  για πάντα = ανίατος νόσος </a:t>
            </a:r>
          </a:p>
          <a:p>
            <a:r>
              <a:rPr lang="el-GR" sz="5600" dirty="0"/>
              <a:t>Σταδιακή  μείωση CD4+ λεμφοκυττάρων  </a:t>
            </a:r>
            <a:r>
              <a:rPr lang="el-GR" sz="5600" dirty="0">
                <a:solidFill>
                  <a:srgbClr val="FFFF00"/>
                </a:solidFill>
              </a:rPr>
              <a:t>-</a:t>
            </a:r>
            <a:r>
              <a:rPr lang="en-US" sz="5600" dirty="0">
                <a:solidFill>
                  <a:srgbClr val="FFFF00"/>
                </a:solidFill>
              </a:rPr>
              <a:t> </a:t>
            </a:r>
            <a:r>
              <a:rPr lang="el-GR" sz="5600" dirty="0">
                <a:solidFill>
                  <a:srgbClr val="FFFF00"/>
                </a:solidFill>
              </a:rPr>
              <a:t>  </a:t>
            </a:r>
            <a:r>
              <a:rPr lang="el-GR" sz="5600" b="1" dirty="0">
                <a:solidFill>
                  <a:srgbClr val="FFFF00"/>
                </a:solidFill>
              </a:rPr>
              <a:t>υγιής 600 έως 1200/</a:t>
            </a:r>
            <a:r>
              <a:rPr lang="en-US" sz="5600" b="1" dirty="0">
                <a:solidFill>
                  <a:srgbClr val="FFFF00"/>
                </a:solidFill>
              </a:rPr>
              <a:t>ml </a:t>
            </a:r>
            <a:r>
              <a:rPr lang="el-GR" sz="5600" b="1" dirty="0">
                <a:solidFill>
                  <a:srgbClr val="FFFF00"/>
                </a:solidFill>
              </a:rPr>
              <a:t>αίματος </a:t>
            </a:r>
          </a:p>
          <a:p>
            <a:r>
              <a:rPr lang="el-GR" sz="5600" dirty="0">
                <a:solidFill>
                  <a:srgbClr val="FFFF00"/>
                </a:solidFill>
              </a:rPr>
              <a:t> </a:t>
            </a:r>
            <a:r>
              <a:rPr lang="el-GR" sz="5600" b="1" dirty="0">
                <a:solidFill>
                  <a:srgbClr val="FFFF00"/>
                </a:solidFill>
              </a:rPr>
              <a:t>CD4+</a:t>
            </a:r>
            <a:r>
              <a:rPr lang="en-US" sz="5600" b="1" dirty="0">
                <a:solidFill>
                  <a:srgbClr val="FFFF00"/>
                </a:solidFill>
              </a:rPr>
              <a:t> </a:t>
            </a:r>
            <a:r>
              <a:rPr lang="el-GR" sz="5600" b="1" dirty="0">
                <a:solidFill>
                  <a:srgbClr val="FFFF00"/>
                </a:solidFill>
              </a:rPr>
              <a:t> </a:t>
            </a:r>
            <a:r>
              <a:rPr lang="en-US" sz="5600" b="1" dirty="0">
                <a:solidFill>
                  <a:srgbClr val="FFFF00"/>
                </a:solidFill>
              </a:rPr>
              <a:t>&lt;</a:t>
            </a:r>
            <a:r>
              <a:rPr lang="el-GR" sz="5600" b="1" dirty="0">
                <a:solidFill>
                  <a:srgbClr val="FFFF00"/>
                </a:solidFill>
              </a:rPr>
              <a:t> 200/</a:t>
            </a:r>
            <a:r>
              <a:rPr lang="en-US" sz="5600" b="1" dirty="0">
                <a:solidFill>
                  <a:srgbClr val="FFFF00"/>
                </a:solidFill>
              </a:rPr>
              <a:t>ml </a:t>
            </a:r>
            <a:r>
              <a:rPr lang="el-GR" sz="5600" b="1" dirty="0">
                <a:solidFill>
                  <a:srgbClr val="FFFF00"/>
                </a:solidFill>
              </a:rPr>
              <a:t>,</a:t>
            </a:r>
            <a:r>
              <a:rPr lang="en-US" sz="5600" b="1" dirty="0">
                <a:solidFill>
                  <a:srgbClr val="FFFF00"/>
                </a:solidFill>
              </a:rPr>
              <a:t> </a:t>
            </a:r>
            <a:r>
              <a:rPr lang="el-GR" sz="5600" b="1" dirty="0">
                <a:solidFill>
                  <a:srgbClr val="FFFF00"/>
                </a:solidFill>
              </a:rPr>
              <a:t>AIDS (Σύνδρομο  Επίκτητης </a:t>
            </a:r>
            <a:r>
              <a:rPr lang="el-GR" sz="5600" b="1" dirty="0" err="1">
                <a:solidFill>
                  <a:srgbClr val="FFFF00"/>
                </a:solidFill>
              </a:rPr>
              <a:t>Ανοσοανεπάρκειας</a:t>
            </a:r>
            <a:r>
              <a:rPr lang="el-GR" sz="5600" b="1" dirty="0">
                <a:solidFill>
                  <a:srgbClr val="FFFF00"/>
                </a:solidFill>
              </a:rPr>
              <a:t>)</a:t>
            </a:r>
          </a:p>
          <a:p>
            <a:r>
              <a:rPr lang="el-GR" sz="5600" dirty="0"/>
              <a:t>Εμβόλιο </a:t>
            </a:r>
            <a:r>
              <a:rPr lang="en-US" sz="5600" dirty="0"/>
              <a:t> </a:t>
            </a:r>
            <a:r>
              <a:rPr lang="el-GR" sz="5600" dirty="0"/>
              <a:t>δεν υπάρχει</a:t>
            </a:r>
          </a:p>
          <a:p>
            <a:r>
              <a:rPr lang="el-GR" sz="5600" b="1" dirty="0">
                <a:solidFill>
                  <a:srgbClr val="FFFF00"/>
                </a:solidFill>
              </a:rPr>
              <a:t> </a:t>
            </a:r>
            <a:r>
              <a:rPr lang="el-GR" sz="5600" b="1" dirty="0" err="1">
                <a:solidFill>
                  <a:srgbClr val="FFFF00"/>
                </a:solidFill>
              </a:rPr>
              <a:t>αντιρετροϊκή</a:t>
            </a:r>
            <a:r>
              <a:rPr lang="el-GR" sz="5600" b="1" dirty="0">
                <a:solidFill>
                  <a:srgbClr val="FFFF00"/>
                </a:solidFill>
              </a:rPr>
              <a:t> αγωγή </a:t>
            </a:r>
            <a:r>
              <a:rPr lang="el-GR" sz="6400" b="1" dirty="0"/>
              <a:t>: </a:t>
            </a:r>
            <a:r>
              <a:rPr lang="en-US" sz="6400" dirty="0"/>
              <a:t> </a:t>
            </a:r>
            <a:r>
              <a:rPr lang="el-GR" sz="5000" dirty="0"/>
              <a:t>μείωση  </a:t>
            </a:r>
            <a:r>
              <a:rPr lang="el-GR" sz="5000" dirty="0" err="1"/>
              <a:t>ιϊκού</a:t>
            </a:r>
            <a:r>
              <a:rPr lang="el-GR" sz="5000" dirty="0"/>
              <a:t> φορτίου ( ποσόν  HIV στο αίμα) σε μη ανιχνεύσιμα επίπεδα </a:t>
            </a:r>
            <a:r>
              <a:rPr lang="el-GR" sz="5000" b="1" dirty="0">
                <a:solidFill>
                  <a:srgbClr val="FFFF00"/>
                </a:solidFill>
              </a:rPr>
              <a:t>(&lt; 50 αντίγραφα/ml</a:t>
            </a:r>
            <a:r>
              <a:rPr lang="el-GR" sz="5000" dirty="0">
                <a:solidFill>
                  <a:srgbClr val="FFFF00"/>
                </a:solidFill>
              </a:rPr>
              <a:t>)</a:t>
            </a:r>
            <a:r>
              <a:rPr lang="el-GR" sz="5000" dirty="0"/>
              <a:t> για όσο το δυνατόν μακρύτερο χρονικό διάστημα.</a:t>
            </a:r>
            <a:r>
              <a:rPr lang="el-GR" sz="6400" dirty="0"/>
              <a:t> </a:t>
            </a:r>
            <a:r>
              <a:rPr lang="el-GR" sz="5600" b="1" dirty="0">
                <a:solidFill>
                  <a:srgbClr val="FFFF00"/>
                </a:solidFill>
              </a:rPr>
              <a:t>διατήρηση  λειτουργίας  ανοσοποιητικού  = χρόνια νόσος</a:t>
            </a:r>
          </a:p>
          <a:p>
            <a:r>
              <a:rPr lang="el-GR" sz="5000" b="1" dirty="0">
                <a:solidFill>
                  <a:srgbClr val="FFFF00"/>
                </a:solidFill>
              </a:rPr>
              <a:t>HA-ART - 1996 </a:t>
            </a:r>
            <a:r>
              <a:rPr lang="en-US" sz="5000" b="1" dirty="0">
                <a:solidFill>
                  <a:srgbClr val="FFFF00"/>
                </a:solidFill>
              </a:rPr>
              <a:t>Highly Active </a:t>
            </a:r>
            <a:r>
              <a:rPr lang="en-US" sz="5000" b="1" dirty="0" err="1">
                <a:solidFill>
                  <a:srgbClr val="FFFF00"/>
                </a:solidFill>
              </a:rPr>
              <a:t>AntiRetroviral</a:t>
            </a:r>
            <a:r>
              <a:rPr lang="en-US" sz="5000" b="1" dirty="0">
                <a:solidFill>
                  <a:srgbClr val="FFFF00"/>
                </a:solidFill>
              </a:rPr>
              <a:t> Therapy</a:t>
            </a:r>
            <a:r>
              <a:rPr lang="el-GR" sz="5000" dirty="0"/>
              <a:t>-  επιβίωση  50 χρόνια </a:t>
            </a:r>
          </a:p>
          <a:p>
            <a:r>
              <a:rPr lang="el-GR" sz="9000" b="1" dirty="0">
                <a:solidFill>
                  <a:srgbClr val="FFFF00"/>
                </a:solidFill>
              </a:rPr>
              <a:t>HA-ART</a:t>
            </a:r>
            <a:r>
              <a:rPr lang="el-GR" sz="9000" dirty="0"/>
              <a:t> </a:t>
            </a:r>
            <a:r>
              <a:rPr lang="el-GR" sz="9000" b="1" dirty="0">
                <a:solidFill>
                  <a:srgbClr val="FFFF00"/>
                </a:solidFill>
              </a:rPr>
              <a:t>μετέτρεψε την </a:t>
            </a:r>
            <a:r>
              <a:rPr lang="en-US" sz="9000" b="1" dirty="0">
                <a:solidFill>
                  <a:srgbClr val="FFFF00"/>
                </a:solidFill>
              </a:rPr>
              <a:t>HIV/AIDS</a:t>
            </a:r>
            <a:r>
              <a:rPr lang="el-GR" sz="9000" b="1" dirty="0">
                <a:solidFill>
                  <a:srgbClr val="FFFF00"/>
                </a:solidFill>
              </a:rPr>
              <a:t> από θανατηφόρο σε χρόνια νόσο </a:t>
            </a:r>
          </a:p>
          <a:p>
            <a:endParaRPr lang="en-US" sz="5000" b="1" dirty="0"/>
          </a:p>
          <a:p>
            <a:endParaRPr lang="el-GR" sz="5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504056"/>
          </a:xfrm>
        </p:spPr>
        <p:txBody>
          <a:bodyPr>
            <a:normAutofit/>
          </a:bodyPr>
          <a:lstStyle/>
          <a:p>
            <a:r>
              <a:rPr lang="el-GR" sz="2400" b="1" dirty="0">
                <a:solidFill>
                  <a:srgbClr val="FFFF00"/>
                </a:solidFill>
              </a:rPr>
              <a:t>Κατηγορίες </a:t>
            </a:r>
            <a:r>
              <a:rPr lang="el-GR" sz="2400" b="1" dirty="0" err="1">
                <a:solidFill>
                  <a:srgbClr val="FFFF00"/>
                </a:solidFill>
              </a:rPr>
              <a:t>Αντιρετροϊκών</a:t>
            </a:r>
            <a:r>
              <a:rPr lang="el-GR" sz="2400" b="1" dirty="0">
                <a:solidFill>
                  <a:srgbClr val="FFFF00"/>
                </a:solidFill>
              </a:rPr>
              <a:t>   Φαρμάκων </a:t>
            </a:r>
            <a:r>
              <a:rPr lang="en-US" sz="2400" b="1" dirty="0">
                <a:solidFill>
                  <a:srgbClr val="FFFF00"/>
                </a:solidFill>
              </a:rPr>
              <a:t>(ARV</a:t>
            </a:r>
            <a:r>
              <a:rPr lang="el-GR" sz="2400" b="1" dirty="0">
                <a:solidFill>
                  <a:srgbClr val="FFFF00"/>
                </a:solidFill>
              </a:rPr>
              <a:t>)</a:t>
            </a:r>
          </a:p>
        </p:txBody>
      </p:sp>
      <p:sp>
        <p:nvSpPr>
          <p:cNvPr id="3" name="2 - Θέση περιεχομένου"/>
          <p:cNvSpPr>
            <a:spLocks noGrp="1"/>
          </p:cNvSpPr>
          <p:nvPr>
            <p:ph idx="1"/>
          </p:nvPr>
        </p:nvSpPr>
        <p:spPr>
          <a:xfrm>
            <a:off x="457200" y="1124744"/>
            <a:ext cx="8229600" cy="5544616"/>
          </a:xfrm>
        </p:spPr>
        <p:txBody>
          <a:bodyPr>
            <a:normAutofit fontScale="25000" lnSpcReduction="20000"/>
          </a:bodyPr>
          <a:lstStyle/>
          <a:p>
            <a:pPr>
              <a:buNone/>
            </a:pPr>
            <a:r>
              <a:rPr lang="el-GR" sz="8600" b="1" dirty="0">
                <a:solidFill>
                  <a:srgbClr val="FFFF00"/>
                </a:solidFill>
              </a:rPr>
              <a:t> 1. αναστολείς</a:t>
            </a:r>
            <a:r>
              <a:rPr lang="en-US" sz="8600" b="1" dirty="0">
                <a:solidFill>
                  <a:srgbClr val="FFFF00"/>
                </a:solidFill>
              </a:rPr>
              <a:t> </a:t>
            </a:r>
            <a:r>
              <a:rPr lang="el-GR" sz="8600" b="1" dirty="0">
                <a:solidFill>
                  <a:srgbClr val="FFFF00"/>
                </a:solidFill>
              </a:rPr>
              <a:t>ανάστροφης </a:t>
            </a:r>
            <a:r>
              <a:rPr lang="el-GR" sz="8600" b="1" dirty="0" err="1">
                <a:solidFill>
                  <a:srgbClr val="FFFF00"/>
                </a:solidFill>
              </a:rPr>
              <a:t>μεταγραφάσης</a:t>
            </a:r>
            <a:r>
              <a:rPr lang="el-GR" sz="8600" b="1" dirty="0">
                <a:solidFill>
                  <a:srgbClr val="FFFF00"/>
                </a:solidFill>
              </a:rPr>
              <a:t> </a:t>
            </a:r>
            <a:r>
              <a:rPr lang="en-US" sz="6400" b="1" dirty="0">
                <a:solidFill>
                  <a:srgbClr val="FFFF00"/>
                </a:solidFill>
              </a:rPr>
              <a:t> Reverse Transcriptase Inhibitors</a:t>
            </a:r>
            <a:endParaRPr lang="el-GR" sz="6400" b="1" dirty="0">
              <a:solidFill>
                <a:srgbClr val="FFFF00"/>
              </a:solidFill>
            </a:endParaRPr>
          </a:p>
          <a:p>
            <a:pPr>
              <a:buNone/>
            </a:pPr>
            <a:r>
              <a:rPr lang="el-GR" sz="8000" b="1" dirty="0">
                <a:solidFill>
                  <a:srgbClr val="FFFF00"/>
                </a:solidFill>
              </a:rPr>
              <a:t>      </a:t>
            </a:r>
            <a:r>
              <a:rPr lang="en-US" sz="8000" b="1" dirty="0">
                <a:solidFill>
                  <a:srgbClr val="FFFF00"/>
                </a:solidFill>
              </a:rPr>
              <a:t>   </a:t>
            </a:r>
            <a:r>
              <a:rPr lang="el-GR" sz="8000" b="1" dirty="0">
                <a:solidFill>
                  <a:srgbClr val="FFFF00"/>
                </a:solidFill>
              </a:rPr>
              <a:t>3 ομάδες:</a:t>
            </a:r>
          </a:p>
          <a:p>
            <a:r>
              <a:rPr lang="el-GR" sz="8000" b="1" dirty="0" err="1">
                <a:solidFill>
                  <a:srgbClr val="FF0000"/>
                </a:solidFill>
              </a:rPr>
              <a:t>νουκλεοσιδικά</a:t>
            </a:r>
            <a:r>
              <a:rPr lang="el-GR" sz="8000" b="1" dirty="0">
                <a:solidFill>
                  <a:srgbClr val="FF0000"/>
                </a:solidFill>
              </a:rPr>
              <a:t> ανάλογα (</a:t>
            </a:r>
            <a:r>
              <a:rPr lang="el-GR" sz="8000" b="1" dirty="0" err="1">
                <a:solidFill>
                  <a:srgbClr val="FF0000"/>
                </a:solidFill>
              </a:rPr>
              <a:t>NRTIs</a:t>
            </a:r>
            <a:r>
              <a:rPr lang="el-GR" sz="8000" b="1" dirty="0">
                <a:solidFill>
                  <a:srgbClr val="FF0000"/>
                </a:solidFill>
              </a:rPr>
              <a:t>),</a:t>
            </a:r>
            <a:r>
              <a:rPr lang="el-GR" sz="8000" dirty="0">
                <a:solidFill>
                  <a:srgbClr val="FF0000"/>
                </a:solidFill>
              </a:rPr>
              <a:t> </a:t>
            </a:r>
            <a:r>
              <a:rPr lang="en-US" sz="8000" b="1" dirty="0" err="1"/>
              <a:t>emtricitabine</a:t>
            </a:r>
            <a:r>
              <a:rPr lang="en-US" sz="8000" dirty="0"/>
              <a:t> </a:t>
            </a:r>
            <a:r>
              <a:rPr lang="en-US" sz="8000" dirty="0">
                <a:solidFill>
                  <a:srgbClr val="7030A0"/>
                </a:solidFill>
              </a:rPr>
              <a:t> </a:t>
            </a:r>
            <a:r>
              <a:rPr lang="en-US" sz="8000" dirty="0" err="1"/>
              <a:t>Emtriva</a:t>
            </a:r>
            <a:r>
              <a:rPr lang="en-US" sz="8000" dirty="0"/>
              <a:t>   caps200 mg </a:t>
            </a:r>
            <a:endParaRPr lang="el-GR" sz="8000" dirty="0"/>
          </a:p>
          <a:p>
            <a:r>
              <a:rPr lang="el-GR" sz="8000" b="1" dirty="0" err="1">
                <a:solidFill>
                  <a:srgbClr val="FF0000"/>
                </a:solidFill>
              </a:rPr>
              <a:t>νουκλεοτιδικά</a:t>
            </a:r>
            <a:r>
              <a:rPr lang="el-GR" sz="8000" b="1" dirty="0">
                <a:solidFill>
                  <a:srgbClr val="FF0000"/>
                </a:solidFill>
              </a:rPr>
              <a:t> ανάλογα (</a:t>
            </a:r>
            <a:r>
              <a:rPr lang="el-GR" sz="8000" b="1" dirty="0" err="1">
                <a:solidFill>
                  <a:srgbClr val="FF0000"/>
                </a:solidFill>
              </a:rPr>
              <a:t>NtRTIs</a:t>
            </a:r>
            <a:r>
              <a:rPr lang="el-GR" sz="8000" b="1" dirty="0">
                <a:solidFill>
                  <a:srgbClr val="FF0000"/>
                </a:solidFill>
              </a:rPr>
              <a:t>), </a:t>
            </a:r>
            <a:r>
              <a:rPr lang="en-US" sz="8000" b="1" dirty="0" err="1"/>
              <a:t>tenofovir</a:t>
            </a:r>
            <a:r>
              <a:rPr lang="el-GR" sz="8000" dirty="0"/>
              <a:t>, που σε συνδυασμό με  </a:t>
            </a:r>
            <a:r>
              <a:rPr lang="en-US" sz="8000" dirty="0"/>
              <a:t>  </a:t>
            </a:r>
            <a:r>
              <a:rPr lang="en-US" sz="8000" b="1" dirty="0" err="1"/>
              <a:t>emtricitabine</a:t>
            </a:r>
            <a:r>
              <a:rPr lang="en-US" sz="8000" dirty="0"/>
              <a:t> </a:t>
            </a:r>
            <a:r>
              <a:rPr lang="el-GR" sz="8000" dirty="0"/>
              <a:t>, αποτελούν ένα από τα συνιστώμενα σχήματα </a:t>
            </a:r>
            <a:r>
              <a:rPr lang="el-GR" sz="8000" dirty="0" err="1"/>
              <a:t>NRTIs</a:t>
            </a:r>
            <a:r>
              <a:rPr lang="el-GR" sz="8000" dirty="0"/>
              <a:t> για την έναρξη της HAART </a:t>
            </a:r>
            <a:endParaRPr lang="el-GR" sz="8000" b="1" dirty="0"/>
          </a:p>
          <a:p>
            <a:r>
              <a:rPr lang="el-GR" sz="8000" b="1" dirty="0">
                <a:solidFill>
                  <a:srgbClr val="FF0000"/>
                </a:solidFill>
              </a:rPr>
              <a:t>μη-</a:t>
            </a:r>
            <a:r>
              <a:rPr lang="el-GR" sz="8000" b="1" dirty="0" err="1">
                <a:solidFill>
                  <a:srgbClr val="FF0000"/>
                </a:solidFill>
              </a:rPr>
              <a:t>νουκλεοσιδικά </a:t>
            </a:r>
            <a:r>
              <a:rPr lang="el-GR" sz="8000" b="1" dirty="0">
                <a:solidFill>
                  <a:srgbClr val="FF0000"/>
                </a:solidFill>
              </a:rPr>
              <a:t>ανάλογα (</a:t>
            </a:r>
            <a:r>
              <a:rPr lang="el-GR" sz="8000" b="1" dirty="0" err="1">
                <a:solidFill>
                  <a:srgbClr val="FF0000"/>
                </a:solidFill>
              </a:rPr>
              <a:t>NNRTIs</a:t>
            </a:r>
            <a:r>
              <a:rPr lang="en-US" sz="8000" b="1" dirty="0">
                <a:solidFill>
                  <a:srgbClr val="FF0000"/>
                </a:solidFill>
              </a:rPr>
              <a:t>) </a:t>
            </a:r>
            <a:r>
              <a:rPr lang="en-US" sz="8000" b="1" dirty="0" err="1"/>
              <a:t>nevirapine</a:t>
            </a:r>
            <a:r>
              <a:rPr lang="en-US" sz="8000" b="1" dirty="0"/>
              <a:t> , </a:t>
            </a:r>
            <a:r>
              <a:rPr lang="en-US" sz="8000" b="1" dirty="0" err="1"/>
              <a:t>efavirenz</a:t>
            </a:r>
            <a:endParaRPr lang="en-US" sz="8000" b="1" dirty="0"/>
          </a:p>
          <a:p>
            <a:pPr>
              <a:buNone/>
            </a:pPr>
            <a:r>
              <a:rPr lang="el-GR" sz="4500" dirty="0"/>
              <a:t>    </a:t>
            </a:r>
            <a:r>
              <a:rPr lang="en-US" sz="4500" dirty="0"/>
              <a:t> </a:t>
            </a:r>
            <a:r>
              <a:rPr lang="el-GR" sz="4500" dirty="0"/>
              <a:t> </a:t>
            </a:r>
          </a:p>
          <a:p>
            <a:pPr>
              <a:buNone/>
            </a:pPr>
            <a:r>
              <a:rPr lang="el-GR" sz="8000" b="1" dirty="0">
                <a:solidFill>
                  <a:srgbClr val="FFFF00"/>
                </a:solidFill>
              </a:rPr>
              <a:t> 2. αναστολείς </a:t>
            </a:r>
            <a:r>
              <a:rPr lang="el-GR" sz="8000" b="1" dirty="0" err="1">
                <a:solidFill>
                  <a:srgbClr val="FFFF00"/>
                </a:solidFill>
              </a:rPr>
              <a:t>πρωτεάσης</a:t>
            </a:r>
            <a:r>
              <a:rPr lang="el-GR" sz="8000" b="1" dirty="0">
                <a:solidFill>
                  <a:srgbClr val="FFFF00"/>
                </a:solidFill>
              </a:rPr>
              <a:t> </a:t>
            </a:r>
            <a:r>
              <a:rPr lang="el-GR" sz="8000" b="1" dirty="0">
                <a:solidFill>
                  <a:srgbClr val="7030A0"/>
                </a:solidFill>
              </a:rPr>
              <a:t>(</a:t>
            </a:r>
            <a:r>
              <a:rPr lang="en-US" sz="8000" b="1" dirty="0">
                <a:solidFill>
                  <a:srgbClr val="FF0000"/>
                </a:solidFill>
              </a:rPr>
              <a:t>Protease Inhibitors, PIs</a:t>
            </a:r>
            <a:r>
              <a:rPr lang="el-GR" sz="8000" b="1" dirty="0">
                <a:solidFill>
                  <a:srgbClr val="FF0000"/>
                </a:solidFill>
              </a:rPr>
              <a:t>)</a:t>
            </a:r>
            <a:r>
              <a:rPr lang="en-US" sz="8000" b="1" dirty="0">
                <a:solidFill>
                  <a:srgbClr val="FF0000"/>
                </a:solidFill>
              </a:rPr>
              <a:t> </a:t>
            </a:r>
            <a:r>
              <a:rPr lang="en-US" sz="8000" b="1" dirty="0" err="1"/>
              <a:t>darunavir</a:t>
            </a:r>
            <a:r>
              <a:rPr lang="en-US" sz="8000" b="1" dirty="0"/>
              <a:t>, </a:t>
            </a:r>
            <a:r>
              <a:rPr lang="en-US" sz="8000" b="1" dirty="0" err="1"/>
              <a:t>atazanavir</a:t>
            </a:r>
            <a:endParaRPr lang="en-US" sz="8000" b="1" dirty="0"/>
          </a:p>
          <a:p>
            <a:pPr>
              <a:buNone/>
            </a:pPr>
            <a:r>
              <a:rPr lang="el-GR" sz="8000" b="1" dirty="0">
                <a:solidFill>
                  <a:srgbClr val="FFFF00"/>
                </a:solidFill>
              </a:rPr>
              <a:t> 3. αναστολείς εισόδου </a:t>
            </a:r>
            <a:r>
              <a:rPr lang="en-US" sz="8000" b="1" dirty="0">
                <a:solidFill>
                  <a:srgbClr val="FF0000"/>
                </a:solidFill>
              </a:rPr>
              <a:t>(Entry Inhibitors</a:t>
            </a:r>
            <a:r>
              <a:rPr lang="el-GR" sz="8000" b="1" dirty="0">
                <a:solidFill>
                  <a:srgbClr val="FF0000"/>
                </a:solidFill>
              </a:rPr>
              <a:t>)</a:t>
            </a:r>
            <a:r>
              <a:rPr lang="en-US" sz="8000" b="1" dirty="0">
                <a:solidFill>
                  <a:srgbClr val="7030A0"/>
                </a:solidFill>
              </a:rPr>
              <a:t>)</a:t>
            </a:r>
            <a:r>
              <a:rPr lang="en-US" sz="8000" b="1" dirty="0">
                <a:solidFill>
                  <a:srgbClr val="FF0000"/>
                </a:solidFill>
              </a:rPr>
              <a:t> </a:t>
            </a:r>
            <a:r>
              <a:rPr lang="el-GR" sz="8000" dirty="0"/>
              <a:t>α) αναστολείς</a:t>
            </a:r>
            <a:r>
              <a:rPr lang="el-GR" sz="8000" b="1" dirty="0"/>
              <a:t> </a:t>
            </a:r>
            <a:r>
              <a:rPr lang="el-GR" sz="8000" dirty="0">
                <a:solidFill>
                  <a:srgbClr val="FFFF00"/>
                </a:solidFill>
              </a:rPr>
              <a:t>σύντηξης</a:t>
            </a:r>
            <a:r>
              <a:rPr lang="el-GR" sz="8000" dirty="0">
                <a:solidFill>
                  <a:srgbClr val="FF0000"/>
                </a:solidFill>
              </a:rPr>
              <a:t> </a:t>
            </a:r>
            <a:r>
              <a:rPr lang="en-US" sz="8000" b="1" dirty="0" err="1"/>
              <a:t>enfuvirtide</a:t>
            </a:r>
            <a:r>
              <a:rPr lang="el-GR" sz="8000" dirty="0"/>
              <a:t> </a:t>
            </a:r>
            <a:r>
              <a:rPr lang="en-US" sz="8000" dirty="0"/>
              <a:t> </a:t>
            </a:r>
            <a:r>
              <a:rPr lang="el-GR" sz="8000" dirty="0"/>
              <a:t>β) αναστολείς </a:t>
            </a:r>
            <a:r>
              <a:rPr lang="el-GR" sz="8000" dirty="0">
                <a:solidFill>
                  <a:srgbClr val="FFFF00"/>
                </a:solidFill>
              </a:rPr>
              <a:t>σύνδεσης </a:t>
            </a:r>
            <a:r>
              <a:rPr lang="el-GR" sz="8000" dirty="0">
                <a:solidFill>
                  <a:srgbClr val="FF0000"/>
                </a:solidFill>
              </a:rPr>
              <a:t> </a:t>
            </a:r>
            <a:r>
              <a:rPr lang="el-GR" sz="8000" dirty="0" err="1"/>
              <a:t>συνυποδοχέα</a:t>
            </a:r>
            <a:r>
              <a:rPr lang="el-GR" sz="8000" dirty="0"/>
              <a:t> </a:t>
            </a:r>
            <a:r>
              <a:rPr lang="en-US" sz="8000" dirty="0">
                <a:solidFill>
                  <a:srgbClr val="FFFF00"/>
                </a:solidFill>
              </a:rPr>
              <a:t>CCR5</a:t>
            </a:r>
            <a:r>
              <a:rPr lang="en-US" sz="8000" b="1" dirty="0">
                <a:solidFill>
                  <a:srgbClr val="FFFF00"/>
                </a:solidFill>
              </a:rPr>
              <a:t>, </a:t>
            </a:r>
            <a:r>
              <a:rPr lang="en-US" sz="8000" b="1" dirty="0" err="1"/>
              <a:t>maraviroc</a:t>
            </a:r>
            <a:endParaRPr lang="el-GR" sz="8000" b="1" dirty="0"/>
          </a:p>
          <a:p>
            <a:pPr>
              <a:buNone/>
            </a:pPr>
            <a:r>
              <a:rPr lang="el-GR" sz="8000" b="1" dirty="0">
                <a:solidFill>
                  <a:srgbClr val="FFFF00"/>
                </a:solidFill>
              </a:rPr>
              <a:t> 4. αναστολείς </a:t>
            </a:r>
            <a:r>
              <a:rPr lang="el-GR" sz="8000" b="1" dirty="0" err="1">
                <a:solidFill>
                  <a:srgbClr val="FFFF00"/>
                </a:solidFill>
              </a:rPr>
              <a:t>ιντεγκράσης</a:t>
            </a:r>
            <a:r>
              <a:rPr lang="el-GR" sz="8000" b="1" dirty="0">
                <a:solidFill>
                  <a:srgbClr val="FFFF00"/>
                </a:solidFill>
              </a:rPr>
              <a:t> </a:t>
            </a:r>
            <a:r>
              <a:rPr lang="en-US" sz="8000" b="1" dirty="0">
                <a:solidFill>
                  <a:srgbClr val="FFFF00"/>
                </a:solidFill>
              </a:rPr>
              <a:t>(INSTIs</a:t>
            </a:r>
            <a:r>
              <a:rPr lang="el-GR" sz="8000" b="1" dirty="0">
                <a:solidFill>
                  <a:srgbClr val="FFFF00"/>
                </a:solidFill>
              </a:rPr>
              <a:t>)</a:t>
            </a:r>
            <a:r>
              <a:rPr lang="en-US" sz="8000" dirty="0">
                <a:solidFill>
                  <a:srgbClr val="7030A0"/>
                </a:solidFill>
              </a:rPr>
              <a:t>) </a:t>
            </a:r>
            <a:r>
              <a:rPr lang="en-US" sz="8000" b="1" dirty="0" err="1"/>
              <a:t>raltegravir</a:t>
            </a:r>
            <a:r>
              <a:rPr lang="en-US" sz="8000" b="1" dirty="0"/>
              <a:t> </a:t>
            </a:r>
            <a:r>
              <a:rPr lang="en-US" sz="8000" dirty="0" err="1"/>
              <a:t>Isentress</a:t>
            </a:r>
            <a:r>
              <a:rPr lang="en-US" sz="8000" dirty="0"/>
              <a:t> 400 mg </a:t>
            </a:r>
            <a:r>
              <a:rPr lang="en-US" sz="8000" dirty="0" err="1"/>
              <a:t>tabl</a:t>
            </a:r>
            <a:r>
              <a:rPr lang="en-US" sz="8000" dirty="0"/>
              <a:t> bid</a:t>
            </a:r>
            <a:r>
              <a:rPr lang="en-US" sz="8000" b="1" dirty="0"/>
              <a:t>,  </a:t>
            </a:r>
            <a:r>
              <a:rPr lang="el-GR" sz="8000" b="1" dirty="0"/>
              <a:t> </a:t>
            </a:r>
            <a:r>
              <a:rPr lang="en-US" sz="8000" b="1" dirty="0" err="1"/>
              <a:t>dolutegravir</a:t>
            </a:r>
            <a:r>
              <a:rPr lang="en-US" sz="8000" b="1" dirty="0"/>
              <a:t> </a:t>
            </a:r>
            <a:r>
              <a:rPr lang="en-US" sz="8000" dirty="0"/>
              <a:t> </a:t>
            </a:r>
            <a:r>
              <a:rPr lang="en-US" sz="8000" dirty="0" err="1"/>
              <a:t>Tivicay</a:t>
            </a:r>
            <a:r>
              <a:rPr lang="en-US" sz="8000" dirty="0"/>
              <a:t> </a:t>
            </a:r>
            <a:r>
              <a:rPr lang="en-US" sz="8000" dirty="0" err="1"/>
              <a:t>tabl</a:t>
            </a:r>
            <a:r>
              <a:rPr lang="en-US" sz="8000" dirty="0"/>
              <a:t> 25 mg </a:t>
            </a:r>
            <a:r>
              <a:rPr lang="en-US" sz="8000" dirty="0" err="1"/>
              <a:t>qd</a:t>
            </a:r>
            <a:r>
              <a:rPr lang="en-US" sz="8000" dirty="0"/>
              <a:t>,   </a:t>
            </a:r>
            <a:r>
              <a:rPr lang="en-US" sz="8000" b="1" dirty="0" err="1"/>
              <a:t>cabotegravir</a:t>
            </a:r>
            <a:r>
              <a:rPr lang="en-US" sz="8000" b="1" dirty="0"/>
              <a:t>, </a:t>
            </a:r>
            <a:r>
              <a:rPr lang="en-US" sz="8000" dirty="0"/>
              <a:t> </a:t>
            </a:r>
            <a:r>
              <a:rPr lang="en-US" sz="8000" dirty="0" err="1"/>
              <a:t>Vocabria</a:t>
            </a:r>
            <a:r>
              <a:rPr lang="en-US" sz="8000" dirty="0"/>
              <a:t> 30mg </a:t>
            </a:r>
            <a:r>
              <a:rPr lang="en-US" sz="8000" dirty="0" err="1"/>
              <a:t>tabl</a:t>
            </a:r>
            <a:r>
              <a:rPr lang="en-US" sz="8000" dirty="0"/>
              <a:t> </a:t>
            </a:r>
            <a:r>
              <a:rPr lang="en-US" sz="8000" dirty="0" err="1"/>
              <a:t>qd</a:t>
            </a:r>
            <a:r>
              <a:rPr lang="en-US" sz="8000" dirty="0"/>
              <a:t>, </a:t>
            </a:r>
            <a:r>
              <a:rPr lang="en-US" sz="8000" b="1" dirty="0" err="1"/>
              <a:t>bictegravir</a:t>
            </a:r>
            <a:r>
              <a:rPr lang="en-US" sz="8000" b="1" dirty="0"/>
              <a:t> </a:t>
            </a:r>
            <a:r>
              <a:rPr lang="en-US" sz="8000" dirty="0" err="1"/>
              <a:t>Biktarvy</a:t>
            </a:r>
            <a:r>
              <a:rPr lang="en-US" sz="8000" dirty="0"/>
              <a:t> 50 mg </a:t>
            </a:r>
            <a:r>
              <a:rPr lang="en-US" sz="8000" dirty="0" err="1"/>
              <a:t>tabl</a:t>
            </a:r>
            <a:r>
              <a:rPr lang="en-US" sz="8000" dirty="0"/>
              <a:t> </a:t>
            </a:r>
            <a:r>
              <a:rPr lang="en-US" sz="8000" dirty="0" err="1"/>
              <a:t>qd</a:t>
            </a:r>
            <a:r>
              <a:rPr lang="en-US" sz="8000" dirty="0"/>
              <a:t>- </a:t>
            </a:r>
            <a:r>
              <a:rPr lang="el-GR" sz="8000" dirty="0"/>
              <a:t>χαμηλός γενετικός φραγμός αντοχής , </a:t>
            </a:r>
            <a:r>
              <a:rPr lang="el-GR" sz="8000" dirty="0" err="1"/>
              <a:t>συγχορήγηση</a:t>
            </a:r>
            <a:r>
              <a:rPr lang="el-GR" sz="8000" dirty="0"/>
              <a:t> με τουλάχιστον άλλο 1 ή δύο δραστικά φάρμακα άλλης κατηγορίας  </a:t>
            </a:r>
            <a:r>
              <a:rPr lang="en-US" sz="8000" dirty="0"/>
              <a:t>(</a:t>
            </a:r>
            <a:r>
              <a:rPr lang="en-US" sz="8000" dirty="0" err="1"/>
              <a:t>emtricitabine</a:t>
            </a:r>
            <a:r>
              <a:rPr lang="en-US" sz="8000" dirty="0"/>
              <a:t> , </a:t>
            </a:r>
            <a:r>
              <a:rPr lang="en-US" sz="8000" dirty="0" err="1"/>
              <a:t>tenofovir</a:t>
            </a:r>
            <a:r>
              <a:rPr lang="en-US" sz="8000" dirty="0"/>
              <a:t>)</a:t>
            </a:r>
            <a:endParaRPr lang="el-GR" sz="8000" dirty="0"/>
          </a:p>
          <a:p>
            <a:pPr>
              <a:buNone/>
            </a:pPr>
            <a:r>
              <a:rPr lang="el-GR" sz="8000" dirty="0"/>
              <a:t>  </a:t>
            </a:r>
            <a:r>
              <a:rPr lang="en-US" sz="8000" dirty="0"/>
              <a:t>  </a:t>
            </a:r>
            <a:r>
              <a:rPr lang="el-GR" sz="8000" dirty="0"/>
              <a:t> </a:t>
            </a:r>
            <a:r>
              <a:rPr lang="el-GR" sz="8000" dirty="0" err="1"/>
              <a:t>φαρμακοενίσχυση</a:t>
            </a:r>
            <a:r>
              <a:rPr lang="el-GR" sz="8000" dirty="0"/>
              <a:t> ( με </a:t>
            </a:r>
            <a:r>
              <a:rPr lang="el-GR" sz="8000" b="1" dirty="0" err="1"/>
              <a:t>Ritonavir</a:t>
            </a:r>
            <a:r>
              <a:rPr lang="el-GR" sz="8000" b="1" dirty="0"/>
              <a:t>)</a:t>
            </a:r>
            <a:r>
              <a:rPr lang="el-GR" sz="8000" dirty="0"/>
              <a:t>,  απλούστερα </a:t>
            </a:r>
            <a:r>
              <a:rPr lang="el-GR" sz="8000" dirty="0" err="1"/>
              <a:t>δοσολογικά</a:t>
            </a:r>
            <a:r>
              <a:rPr lang="el-GR" sz="8000" dirty="0"/>
              <a:t> σχήματα </a:t>
            </a:r>
            <a:endParaRPr lang="en-US" sz="8000" dirty="0"/>
          </a:p>
          <a:p>
            <a:pPr>
              <a:buNone/>
            </a:pPr>
            <a:r>
              <a:rPr lang="en-US" sz="8000" dirty="0"/>
              <a:t>     </a:t>
            </a:r>
            <a:r>
              <a:rPr lang="el-GR" sz="8000" dirty="0"/>
              <a:t>άπαξ ημερησίως) ή ακόμα  </a:t>
            </a:r>
            <a:r>
              <a:rPr lang="el-GR" sz="8000" dirty="0" err="1"/>
              <a:t>μονοθεραπείες</a:t>
            </a:r>
            <a:r>
              <a:rPr lang="el-GR" sz="8000" dirty="0"/>
              <a:t> με </a:t>
            </a:r>
            <a:r>
              <a:rPr lang="el-GR" sz="8000" dirty="0" err="1"/>
              <a:t>αντιπρωτεάση</a:t>
            </a:r>
            <a:r>
              <a:rPr lang="el-GR" sz="8000" dirty="0"/>
              <a:t>, σε ανοσολογικά και </a:t>
            </a:r>
            <a:r>
              <a:rPr lang="el-GR" sz="8000" dirty="0" err="1"/>
              <a:t>ιολογικά</a:t>
            </a:r>
            <a:r>
              <a:rPr lang="el-GR" sz="8000" dirty="0"/>
              <a:t> σταθεροποιημένους ασθενείς</a:t>
            </a:r>
            <a:endParaRPr lang="en-US" sz="8000" dirty="0"/>
          </a:p>
          <a:p>
            <a:pPr>
              <a:buNone/>
            </a:pPr>
            <a:endParaRPr lang="el-GR" sz="8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lstStyle/>
          <a:p>
            <a:r>
              <a:rPr lang="el-GR" dirty="0" err="1">
                <a:solidFill>
                  <a:srgbClr val="FFFF00"/>
                </a:solidFill>
              </a:rPr>
              <a:t>Αντιιΐκά</a:t>
            </a:r>
            <a:r>
              <a:rPr lang="el-GR" dirty="0">
                <a:solidFill>
                  <a:srgbClr val="FFFF00"/>
                </a:solidFill>
              </a:rPr>
              <a:t>  φάρμακα  </a:t>
            </a:r>
            <a:r>
              <a:rPr lang="en-US" dirty="0" err="1">
                <a:solidFill>
                  <a:srgbClr val="FFFF00"/>
                </a:solidFill>
              </a:rPr>
              <a:t>Covid</a:t>
            </a:r>
            <a:r>
              <a:rPr lang="en-US" dirty="0">
                <a:solidFill>
                  <a:srgbClr val="FFFF00"/>
                </a:solidFill>
              </a:rPr>
              <a:t> </a:t>
            </a:r>
            <a:r>
              <a:rPr lang="el-GR" dirty="0">
                <a:solidFill>
                  <a:srgbClr val="FFFF00"/>
                </a:solidFill>
              </a:rPr>
              <a:t>– 19 </a:t>
            </a:r>
          </a:p>
        </p:txBody>
      </p:sp>
      <p:sp>
        <p:nvSpPr>
          <p:cNvPr id="3" name="2 - Θέση περιεχομένου"/>
          <p:cNvSpPr>
            <a:spLocks noGrp="1"/>
          </p:cNvSpPr>
          <p:nvPr>
            <p:ph idx="1"/>
          </p:nvPr>
        </p:nvSpPr>
        <p:spPr>
          <a:xfrm>
            <a:off x="457200" y="1196752"/>
            <a:ext cx="8229600" cy="6048672"/>
          </a:xfrm>
        </p:spPr>
        <p:txBody>
          <a:bodyPr>
            <a:normAutofit fontScale="25000" lnSpcReduction="20000"/>
          </a:bodyPr>
          <a:lstStyle/>
          <a:p>
            <a:pPr marL="514350" indent="-514350">
              <a:buNone/>
            </a:pPr>
            <a:endParaRPr lang="en-US" dirty="0"/>
          </a:p>
          <a:p>
            <a:pPr lvl="1">
              <a:buNone/>
            </a:pPr>
            <a:r>
              <a:rPr lang="en-US" sz="11200" b="1" dirty="0" err="1">
                <a:solidFill>
                  <a:srgbClr val="FFFF00"/>
                </a:solidFill>
                <a:latin typeface="+mj-lt"/>
              </a:rPr>
              <a:t>Ritonavir</a:t>
            </a:r>
            <a:r>
              <a:rPr lang="en-US" sz="11200" b="1" dirty="0">
                <a:solidFill>
                  <a:srgbClr val="FFFF00"/>
                </a:solidFill>
                <a:latin typeface="+mj-lt"/>
              </a:rPr>
              <a:t> </a:t>
            </a:r>
            <a:r>
              <a:rPr lang="en-US" sz="9600" dirty="0">
                <a:solidFill>
                  <a:srgbClr val="FFFF00"/>
                </a:solidFill>
                <a:latin typeface="+mj-lt"/>
              </a:rPr>
              <a:t>(</a:t>
            </a:r>
            <a:r>
              <a:rPr lang="el-GR" sz="9600" dirty="0">
                <a:solidFill>
                  <a:srgbClr val="FFFF00"/>
                </a:solidFill>
                <a:latin typeface="+mj-lt"/>
              </a:rPr>
              <a:t> για </a:t>
            </a:r>
            <a:r>
              <a:rPr lang="en-US" sz="9600" dirty="0">
                <a:solidFill>
                  <a:srgbClr val="FFFF00"/>
                </a:solidFill>
                <a:latin typeface="+mj-lt"/>
              </a:rPr>
              <a:t>HIV) </a:t>
            </a:r>
            <a:r>
              <a:rPr lang="en-US" sz="11200" b="1" dirty="0">
                <a:solidFill>
                  <a:srgbClr val="FFFF00"/>
                </a:solidFill>
                <a:latin typeface="+mj-lt"/>
              </a:rPr>
              <a:t>-boosted </a:t>
            </a:r>
            <a:r>
              <a:rPr lang="en-US" sz="11200" b="1" dirty="0" err="1">
                <a:solidFill>
                  <a:srgbClr val="FFFF00"/>
                </a:solidFill>
                <a:latin typeface="+mj-lt"/>
              </a:rPr>
              <a:t>nirmatrelvir</a:t>
            </a:r>
            <a:r>
              <a:rPr lang="en-US" sz="11200" b="1" dirty="0">
                <a:solidFill>
                  <a:srgbClr val="FFFF00"/>
                </a:solidFill>
                <a:latin typeface="+mj-lt"/>
              </a:rPr>
              <a:t> </a:t>
            </a:r>
            <a:r>
              <a:rPr lang="en-US" sz="9600" dirty="0">
                <a:solidFill>
                  <a:srgbClr val="FFFF00"/>
                </a:solidFill>
                <a:latin typeface="+mj-lt"/>
              </a:rPr>
              <a:t>(</a:t>
            </a:r>
            <a:r>
              <a:rPr lang="el-GR" sz="9600" dirty="0">
                <a:solidFill>
                  <a:srgbClr val="FFFF00"/>
                </a:solidFill>
                <a:latin typeface="+mj-lt"/>
              </a:rPr>
              <a:t>αναστολέας </a:t>
            </a:r>
            <a:r>
              <a:rPr lang="el-GR" sz="9600" dirty="0" err="1">
                <a:solidFill>
                  <a:srgbClr val="FFFF00"/>
                </a:solidFill>
                <a:latin typeface="+mj-lt"/>
              </a:rPr>
              <a:t>πρωτεάσης</a:t>
            </a:r>
            <a:r>
              <a:rPr lang="el-GR" sz="9600" dirty="0">
                <a:solidFill>
                  <a:srgbClr val="FFFF00"/>
                </a:solidFill>
                <a:latin typeface="+mj-lt"/>
              </a:rPr>
              <a:t>)</a:t>
            </a:r>
            <a:r>
              <a:rPr lang="en-US" sz="9600" dirty="0">
                <a:solidFill>
                  <a:srgbClr val="FFFF00"/>
                </a:solidFill>
                <a:latin typeface="+mj-lt"/>
              </a:rPr>
              <a:t>  </a:t>
            </a:r>
            <a:r>
              <a:rPr lang="en-US" sz="11200" b="1" dirty="0">
                <a:solidFill>
                  <a:srgbClr val="FFFF00"/>
                </a:solidFill>
                <a:latin typeface="+mj-lt"/>
              </a:rPr>
              <a:t>(</a:t>
            </a:r>
            <a:r>
              <a:rPr lang="en-US" sz="11200" b="1" dirty="0" err="1">
                <a:solidFill>
                  <a:srgbClr val="FFFF00"/>
                </a:solidFill>
                <a:latin typeface="+mj-lt"/>
              </a:rPr>
              <a:t>Paxlovid</a:t>
            </a:r>
            <a:r>
              <a:rPr lang="en-US" sz="11200" b="1" dirty="0">
                <a:solidFill>
                  <a:srgbClr val="FFFF00"/>
                </a:solidFill>
                <a:latin typeface="+mj-lt"/>
              </a:rPr>
              <a:t>) </a:t>
            </a:r>
            <a:endParaRPr lang="el-GR" sz="11200" b="1" dirty="0">
              <a:solidFill>
                <a:srgbClr val="FFFF00"/>
              </a:solidFill>
              <a:latin typeface="+mj-lt"/>
            </a:endParaRPr>
          </a:p>
          <a:p>
            <a:pPr lvl="1">
              <a:buNone/>
            </a:pPr>
            <a:r>
              <a:rPr lang="en-US" sz="11200" b="1" dirty="0" err="1">
                <a:solidFill>
                  <a:srgbClr val="FFFF00"/>
                </a:solidFill>
                <a:latin typeface="+mj-lt"/>
              </a:rPr>
              <a:t>Remdesivir</a:t>
            </a:r>
            <a:r>
              <a:rPr lang="en-US" sz="11200" b="1" dirty="0">
                <a:solidFill>
                  <a:srgbClr val="FFFF00"/>
                </a:solidFill>
                <a:latin typeface="+mj-lt"/>
              </a:rPr>
              <a:t>   (</a:t>
            </a:r>
            <a:r>
              <a:rPr lang="en-US" sz="11200" b="1" dirty="0" err="1">
                <a:solidFill>
                  <a:srgbClr val="FFFF00"/>
                </a:solidFill>
                <a:latin typeface="+mj-lt"/>
              </a:rPr>
              <a:t>Veklury</a:t>
            </a:r>
            <a:r>
              <a:rPr lang="en-US" sz="11200" b="1" dirty="0">
                <a:solidFill>
                  <a:srgbClr val="FFFF00"/>
                </a:solidFill>
                <a:latin typeface="+mj-lt"/>
              </a:rPr>
              <a:t>)</a:t>
            </a:r>
            <a:r>
              <a:rPr lang="el-GR" sz="9600" dirty="0">
                <a:solidFill>
                  <a:srgbClr val="FFFF00"/>
                </a:solidFill>
              </a:rPr>
              <a:t> στην επιδημία </a:t>
            </a:r>
            <a:r>
              <a:rPr lang="el-GR" sz="9600" dirty="0" err="1">
                <a:solidFill>
                  <a:srgbClr val="FFFF00"/>
                </a:solidFill>
              </a:rPr>
              <a:t>Ebola</a:t>
            </a:r>
            <a:r>
              <a:rPr lang="el-GR" sz="9600" dirty="0">
                <a:solidFill>
                  <a:srgbClr val="FFFF00"/>
                </a:solidFill>
              </a:rPr>
              <a:t>  2014 </a:t>
            </a:r>
            <a:endParaRPr lang="el-GR" sz="11200" b="1" dirty="0">
              <a:latin typeface="+mj-lt"/>
            </a:endParaRPr>
          </a:p>
          <a:p>
            <a:pPr lvl="1">
              <a:buNone/>
            </a:pPr>
            <a:r>
              <a:rPr lang="en-US" sz="11200" b="1" dirty="0" err="1">
                <a:solidFill>
                  <a:srgbClr val="FFFF00"/>
                </a:solidFill>
                <a:latin typeface="+mj-lt"/>
              </a:rPr>
              <a:t>Molnupiravir</a:t>
            </a:r>
            <a:r>
              <a:rPr lang="en-US" sz="11200" b="1" dirty="0">
                <a:solidFill>
                  <a:srgbClr val="FFFF00"/>
                </a:solidFill>
                <a:latin typeface="+mj-lt"/>
              </a:rPr>
              <a:t>  (</a:t>
            </a:r>
            <a:r>
              <a:rPr lang="en-US" sz="11200" b="1" dirty="0" err="1">
                <a:solidFill>
                  <a:srgbClr val="FFFF00"/>
                </a:solidFill>
                <a:latin typeface="+mj-lt"/>
              </a:rPr>
              <a:t>Lagevrio</a:t>
            </a:r>
            <a:r>
              <a:rPr lang="en-US" sz="11200" b="1" dirty="0">
                <a:solidFill>
                  <a:srgbClr val="FFFF00"/>
                </a:solidFill>
                <a:latin typeface="+mj-lt"/>
              </a:rPr>
              <a:t>)</a:t>
            </a:r>
            <a:r>
              <a:rPr lang="el-GR" sz="11200" b="1" dirty="0">
                <a:solidFill>
                  <a:srgbClr val="FFFF00"/>
                </a:solidFill>
                <a:latin typeface="+mj-lt"/>
              </a:rPr>
              <a:t> </a:t>
            </a:r>
            <a:r>
              <a:rPr lang="el-GR" sz="9600" dirty="0">
                <a:solidFill>
                  <a:srgbClr val="FFFF00"/>
                </a:solidFill>
                <a:latin typeface="+mj-lt"/>
              </a:rPr>
              <a:t>αρχικά για γρίπη</a:t>
            </a:r>
            <a:endParaRPr lang="en-US" sz="9600" dirty="0">
              <a:solidFill>
                <a:srgbClr val="FFFF00"/>
              </a:solidFill>
              <a:latin typeface="+mj-lt"/>
            </a:endParaRPr>
          </a:p>
          <a:p>
            <a:pPr lvl="1">
              <a:buNone/>
            </a:pPr>
            <a:r>
              <a:rPr lang="en-US" sz="11200" b="1" dirty="0" err="1">
                <a:solidFill>
                  <a:srgbClr val="FFFF00"/>
                </a:solidFill>
                <a:latin typeface="+mj-lt"/>
              </a:rPr>
              <a:t>Lopinavir</a:t>
            </a:r>
            <a:r>
              <a:rPr lang="el-GR" sz="11200" b="1" dirty="0">
                <a:solidFill>
                  <a:srgbClr val="FFFF00"/>
                </a:solidFill>
                <a:latin typeface="+mj-lt"/>
              </a:rPr>
              <a:t>+</a:t>
            </a:r>
            <a:r>
              <a:rPr lang="en-US" sz="11200" b="1" dirty="0">
                <a:solidFill>
                  <a:srgbClr val="FFFF00"/>
                </a:solidFill>
                <a:latin typeface="+mj-lt"/>
              </a:rPr>
              <a:t> </a:t>
            </a:r>
            <a:r>
              <a:rPr lang="en-US" sz="11200" b="1" dirty="0" err="1">
                <a:solidFill>
                  <a:srgbClr val="FFFF00"/>
                </a:solidFill>
                <a:latin typeface="+mj-lt"/>
              </a:rPr>
              <a:t>ritonavir</a:t>
            </a:r>
            <a:r>
              <a:rPr lang="el-GR" sz="11200" b="1" dirty="0">
                <a:solidFill>
                  <a:srgbClr val="FFFF00"/>
                </a:solidFill>
                <a:latin typeface="+mj-lt"/>
              </a:rPr>
              <a:t> </a:t>
            </a:r>
            <a:r>
              <a:rPr lang="en-US" sz="11200" b="1" dirty="0">
                <a:solidFill>
                  <a:srgbClr val="FFFF00"/>
                </a:solidFill>
                <a:latin typeface="+mj-lt"/>
              </a:rPr>
              <a:t>(</a:t>
            </a:r>
            <a:r>
              <a:rPr lang="en-US" sz="11200" b="1" dirty="0" err="1">
                <a:solidFill>
                  <a:srgbClr val="FFFF00"/>
                </a:solidFill>
                <a:latin typeface="+mj-lt"/>
              </a:rPr>
              <a:t>Kaletra</a:t>
            </a:r>
            <a:r>
              <a:rPr lang="en-US" sz="11200" b="1" dirty="0">
                <a:solidFill>
                  <a:srgbClr val="FFFF00"/>
                </a:solidFill>
                <a:latin typeface="+mj-lt"/>
              </a:rPr>
              <a:t>)</a:t>
            </a:r>
            <a:r>
              <a:rPr lang="el-GR" sz="11200" b="1" dirty="0">
                <a:solidFill>
                  <a:srgbClr val="FFFF00"/>
                </a:solidFill>
                <a:latin typeface="+mj-lt"/>
              </a:rPr>
              <a:t> </a:t>
            </a:r>
            <a:r>
              <a:rPr lang="el-GR" sz="9600" dirty="0" err="1">
                <a:solidFill>
                  <a:srgbClr val="FFFF00"/>
                </a:solidFill>
                <a:latin typeface="+mj-lt"/>
              </a:rPr>
              <a:t>αντιρετροϊκά</a:t>
            </a:r>
            <a:endParaRPr lang="el-GR" sz="9600" dirty="0">
              <a:solidFill>
                <a:srgbClr val="FFFF00"/>
              </a:solidFill>
              <a:latin typeface="+mj-lt"/>
            </a:endParaRPr>
          </a:p>
          <a:p>
            <a:pPr>
              <a:buNone/>
            </a:pPr>
            <a:r>
              <a:rPr lang="en-US" sz="11200" b="1" dirty="0">
                <a:solidFill>
                  <a:srgbClr val="FFFF00"/>
                </a:solidFill>
                <a:latin typeface="+mj-lt"/>
              </a:rPr>
              <a:t>    </a:t>
            </a:r>
            <a:r>
              <a:rPr lang="el-GR" sz="11200" b="1" dirty="0">
                <a:solidFill>
                  <a:srgbClr val="FFFF00"/>
                </a:solidFill>
                <a:latin typeface="+mj-lt"/>
              </a:rPr>
              <a:t>  </a:t>
            </a:r>
            <a:r>
              <a:rPr lang="en-US" sz="11200" b="1" dirty="0">
                <a:solidFill>
                  <a:srgbClr val="FFFF00"/>
                </a:solidFill>
                <a:latin typeface="+mj-lt"/>
              </a:rPr>
              <a:t>B</a:t>
            </a:r>
            <a:r>
              <a:rPr lang="el-GR" sz="11200" b="1" dirty="0" err="1">
                <a:solidFill>
                  <a:srgbClr val="FFFF00"/>
                </a:solidFill>
                <a:latin typeface="+mj-lt"/>
              </a:rPr>
              <a:t>aricitinib</a:t>
            </a:r>
            <a:r>
              <a:rPr lang="el-GR" sz="11200" b="1" dirty="0">
                <a:solidFill>
                  <a:srgbClr val="FFFF00"/>
                </a:solidFill>
                <a:latin typeface="+mj-lt"/>
              </a:rPr>
              <a:t> </a:t>
            </a:r>
            <a:r>
              <a:rPr lang="en-US" sz="11200" b="1" dirty="0">
                <a:solidFill>
                  <a:srgbClr val="FFFF00"/>
                </a:solidFill>
                <a:latin typeface="+mj-lt"/>
              </a:rPr>
              <a:t> (</a:t>
            </a:r>
            <a:r>
              <a:rPr lang="en-US" sz="11200" b="1" dirty="0" err="1">
                <a:solidFill>
                  <a:srgbClr val="FFFF00"/>
                </a:solidFill>
                <a:latin typeface="+mj-lt"/>
              </a:rPr>
              <a:t>Olumiant</a:t>
            </a:r>
            <a:r>
              <a:rPr lang="en-US" sz="11200" b="1" dirty="0">
                <a:solidFill>
                  <a:srgbClr val="FFFF00"/>
                </a:solidFill>
                <a:latin typeface="+mj-lt"/>
              </a:rPr>
              <a:t>)</a:t>
            </a:r>
          </a:p>
          <a:p>
            <a:pPr>
              <a:buNone/>
            </a:pPr>
            <a:r>
              <a:rPr lang="en-US" sz="11200" b="1" dirty="0">
                <a:solidFill>
                  <a:srgbClr val="FFFF00"/>
                </a:solidFill>
                <a:latin typeface="+mj-lt"/>
              </a:rPr>
              <a:t>      </a:t>
            </a:r>
            <a:r>
              <a:rPr lang="el-GR" sz="11200" b="1" dirty="0" err="1">
                <a:solidFill>
                  <a:srgbClr val="FFFF00"/>
                </a:solidFill>
                <a:latin typeface="+mj-lt"/>
              </a:rPr>
              <a:t>Favipiravir</a:t>
            </a:r>
            <a:r>
              <a:rPr lang="en-US" sz="11200" dirty="0">
                <a:latin typeface="+mj-lt"/>
              </a:rPr>
              <a:t>    </a:t>
            </a:r>
            <a:r>
              <a:rPr lang="en-US" sz="11200" dirty="0">
                <a:solidFill>
                  <a:srgbClr val="FFFF00"/>
                </a:solidFill>
                <a:latin typeface="+mj-lt"/>
              </a:rPr>
              <a:t> (</a:t>
            </a:r>
            <a:r>
              <a:rPr lang="en-US" sz="11200" b="1" dirty="0" err="1">
                <a:solidFill>
                  <a:srgbClr val="FFFF00"/>
                </a:solidFill>
                <a:latin typeface="+mj-lt"/>
              </a:rPr>
              <a:t>Avigan</a:t>
            </a:r>
            <a:r>
              <a:rPr lang="en-US" sz="11200" b="1" dirty="0">
                <a:solidFill>
                  <a:srgbClr val="FFFF00"/>
                </a:solidFill>
                <a:latin typeface="+mj-lt"/>
              </a:rPr>
              <a:t>) </a:t>
            </a:r>
            <a:r>
              <a:rPr lang="el-GR" sz="9600" dirty="0">
                <a:solidFill>
                  <a:srgbClr val="FFFF00"/>
                </a:solidFill>
              </a:rPr>
              <a:t>γρίπη Α, Β  και άλλων   </a:t>
            </a:r>
            <a:r>
              <a:rPr lang="en-US" sz="9600" dirty="0">
                <a:solidFill>
                  <a:srgbClr val="FFFF00"/>
                </a:solidFill>
              </a:rPr>
              <a:t>Influenza A</a:t>
            </a:r>
            <a:endParaRPr lang="el-GR" sz="9600" dirty="0">
              <a:solidFill>
                <a:srgbClr val="FFFF00"/>
              </a:solidFill>
            </a:endParaRPr>
          </a:p>
          <a:p>
            <a:pPr>
              <a:buNone/>
            </a:pPr>
            <a:r>
              <a:rPr lang="el-GR" sz="9600" dirty="0">
                <a:solidFill>
                  <a:srgbClr val="FFFF00"/>
                </a:solidFill>
              </a:rPr>
              <a:t>       </a:t>
            </a:r>
            <a:r>
              <a:rPr lang="en-US" sz="9600" dirty="0">
                <a:solidFill>
                  <a:srgbClr val="FFFF00"/>
                </a:solidFill>
              </a:rPr>
              <a:t> virus subtypes H1N1, H5N1, H7N9</a:t>
            </a:r>
            <a:endParaRPr lang="en-US" sz="9600" b="1" dirty="0">
              <a:solidFill>
                <a:srgbClr val="FFFF00"/>
              </a:solidFill>
              <a:latin typeface="+mj-lt"/>
            </a:endParaRPr>
          </a:p>
          <a:p>
            <a:pPr>
              <a:buNone/>
            </a:pPr>
            <a:r>
              <a:rPr lang="en-US" sz="11200" b="1" dirty="0">
                <a:solidFill>
                  <a:srgbClr val="FFFF00"/>
                </a:solidFill>
                <a:latin typeface="+mj-lt"/>
              </a:rPr>
              <a:t>      A</a:t>
            </a:r>
            <a:r>
              <a:rPr lang="el-GR" sz="11200" b="1" dirty="0" err="1">
                <a:solidFill>
                  <a:srgbClr val="FFFF00"/>
                </a:solidFill>
                <a:latin typeface="+mj-lt"/>
              </a:rPr>
              <a:t>nakinra</a:t>
            </a:r>
            <a:r>
              <a:rPr lang="el-GR" sz="11200" b="1" dirty="0">
                <a:solidFill>
                  <a:srgbClr val="FFFF00"/>
                </a:solidFill>
                <a:latin typeface="+mj-lt"/>
              </a:rPr>
              <a:t> </a:t>
            </a:r>
            <a:r>
              <a:rPr lang="en-US" sz="11200" b="1" dirty="0">
                <a:solidFill>
                  <a:srgbClr val="FFFF00"/>
                </a:solidFill>
                <a:latin typeface="+mj-lt"/>
              </a:rPr>
              <a:t>(</a:t>
            </a:r>
            <a:r>
              <a:rPr lang="en-US" sz="11200" b="1" dirty="0" err="1">
                <a:solidFill>
                  <a:srgbClr val="FFFF00"/>
                </a:solidFill>
                <a:latin typeface="+mj-lt"/>
              </a:rPr>
              <a:t>Kineret</a:t>
            </a:r>
            <a:r>
              <a:rPr lang="en-US" sz="11200" dirty="0">
                <a:solidFill>
                  <a:srgbClr val="FFFF00"/>
                </a:solidFill>
                <a:latin typeface="+mj-lt"/>
              </a:rPr>
              <a:t>)</a:t>
            </a:r>
            <a:r>
              <a:rPr lang="el-GR" sz="2800" dirty="0"/>
              <a:t> </a:t>
            </a:r>
            <a:r>
              <a:rPr lang="el-GR" sz="9600" dirty="0">
                <a:solidFill>
                  <a:srgbClr val="FFFF00"/>
                </a:solidFill>
              </a:rPr>
              <a:t>αναστολή </a:t>
            </a:r>
            <a:r>
              <a:rPr lang="en-US" sz="9600" dirty="0">
                <a:solidFill>
                  <a:srgbClr val="FFFF00"/>
                </a:solidFill>
              </a:rPr>
              <a:t>IL </a:t>
            </a:r>
            <a:r>
              <a:rPr lang="el-GR" sz="9600" dirty="0">
                <a:solidFill>
                  <a:srgbClr val="FFFF00"/>
                </a:solidFill>
              </a:rPr>
              <a:t>1α -1β μείωση φλεγμονής </a:t>
            </a:r>
            <a:endParaRPr lang="en-US" sz="9600" dirty="0">
              <a:solidFill>
                <a:srgbClr val="FFFF00"/>
              </a:solidFill>
              <a:latin typeface="+mj-lt"/>
            </a:endParaRPr>
          </a:p>
          <a:p>
            <a:pPr>
              <a:buNone/>
            </a:pPr>
            <a:r>
              <a:rPr lang="el-GR" sz="11200" dirty="0">
                <a:solidFill>
                  <a:srgbClr val="FFFF00"/>
                </a:solidFill>
                <a:latin typeface="+mj-lt"/>
              </a:rPr>
              <a:t>   </a:t>
            </a:r>
            <a:r>
              <a:rPr lang="el-GR" sz="8000" dirty="0">
                <a:solidFill>
                  <a:srgbClr val="FFFF00"/>
                </a:solidFill>
                <a:latin typeface="+mj-lt"/>
              </a:rPr>
              <a:t>  </a:t>
            </a:r>
          </a:p>
          <a:p>
            <a:pPr>
              <a:buNone/>
            </a:pPr>
            <a:r>
              <a:rPr lang="el-GR" sz="8000" dirty="0">
                <a:solidFill>
                  <a:srgbClr val="FFFF00"/>
                </a:solidFill>
                <a:latin typeface="+mj-lt"/>
              </a:rPr>
              <a:t>       </a:t>
            </a:r>
            <a:r>
              <a:rPr lang="el-GR" sz="9600" dirty="0">
                <a:solidFill>
                  <a:srgbClr val="FFFF00"/>
                </a:solidFill>
                <a:latin typeface="+mj-lt"/>
              </a:rPr>
              <a:t>Σε  μελέτες  </a:t>
            </a:r>
            <a:r>
              <a:rPr lang="en-US" sz="9600" b="1" dirty="0">
                <a:solidFill>
                  <a:srgbClr val="FFFF00"/>
                </a:solidFill>
              </a:rPr>
              <a:t>drug repurposing </a:t>
            </a:r>
            <a:r>
              <a:rPr lang="el-GR" sz="9600" b="1" dirty="0">
                <a:solidFill>
                  <a:srgbClr val="FFFF00"/>
                </a:solidFill>
              </a:rPr>
              <a:t> </a:t>
            </a:r>
            <a:r>
              <a:rPr lang="el-GR" sz="9600" dirty="0">
                <a:solidFill>
                  <a:srgbClr val="FFFF00"/>
                </a:solidFill>
              </a:rPr>
              <a:t>εξετάστηκαν και άλλα γνωστά</a:t>
            </a:r>
          </a:p>
          <a:p>
            <a:pPr>
              <a:buNone/>
            </a:pPr>
            <a:r>
              <a:rPr lang="el-GR" sz="9600" dirty="0">
                <a:solidFill>
                  <a:srgbClr val="FFFF00"/>
                </a:solidFill>
              </a:rPr>
              <a:t>      εν χρήσει  </a:t>
            </a:r>
            <a:r>
              <a:rPr lang="el-GR" sz="9600" dirty="0" err="1">
                <a:solidFill>
                  <a:srgbClr val="FFFF00"/>
                </a:solidFill>
              </a:rPr>
              <a:t>αντιϊκά</a:t>
            </a:r>
            <a:r>
              <a:rPr lang="el-GR" sz="9600" dirty="0">
                <a:solidFill>
                  <a:srgbClr val="FFFF00"/>
                </a:solidFill>
              </a:rPr>
              <a:t> φάρμακα (</a:t>
            </a:r>
            <a:r>
              <a:rPr lang="en-US" sz="9600" dirty="0" err="1">
                <a:solidFill>
                  <a:srgbClr val="FFFF00"/>
                </a:solidFill>
              </a:rPr>
              <a:t>ribavirin</a:t>
            </a:r>
            <a:r>
              <a:rPr lang="en-US" sz="9600" dirty="0">
                <a:solidFill>
                  <a:srgbClr val="FFFF00"/>
                </a:solidFill>
              </a:rPr>
              <a:t> , </a:t>
            </a:r>
            <a:r>
              <a:rPr lang="en-US" sz="9600" dirty="0" err="1">
                <a:solidFill>
                  <a:srgbClr val="FFFF00"/>
                </a:solidFill>
              </a:rPr>
              <a:t>oseltamivir</a:t>
            </a:r>
            <a:r>
              <a:rPr lang="en-US" sz="9600" dirty="0">
                <a:solidFill>
                  <a:srgbClr val="FFFF00"/>
                </a:solidFill>
              </a:rPr>
              <a:t> </a:t>
            </a:r>
            <a:r>
              <a:rPr lang="el-GR" sz="9600" dirty="0">
                <a:solidFill>
                  <a:srgbClr val="FFFF00"/>
                </a:solidFill>
              </a:rPr>
              <a:t>κ.α.</a:t>
            </a:r>
            <a:r>
              <a:rPr lang="en-US" sz="9600" dirty="0">
                <a:solidFill>
                  <a:srgbClr val="FFFF00"/>
                </a:solidFill>
              </a:rPr>
              <a:t>)</a:t>
            </a:r>
            <a:r>
              <a:rPr lang="el-GR" sz="9600" dirty="0">
                <a:solidFill>
                  <a:srgbClr val="FFFF00"/>
                </a:solidFill>
              </a:rPr>
              <a:t> και</a:t>
            </a:r>
          </a:p>
          <a:p>
            <a:pPr>
              <a:buNone/>
            </a:pPr>
            <a:r>
              <a:rPr lang="el-GR" sz="9600" dirty="0">
                <a:solidFill>
                  <a:srgbClr val="FFFF00"/>
                </a:solidFill>
              </a:rPr>
              <a:t>      το  </a:t>
            </a:r>
            <a:r>
              <a:rPr lang="en-US" sz="9600" dirty="0" err="1">
                <a:solidFill>
                  <a:srgbClr val="FFFF00"/>
                </a:solidFill>
              </a:rPr>
              <a:t>elbasvir</a:t>
            </a:r>
            <a:r>
              <a:rPr lang="el-GR" sz="9600" dirty="0">
                <a:solidFill>
                  <a:srgbClr val="FFFF00"/>
                </a:solidFill>
              </a:rPr>
              <a:t>  (για </a:t>
            </a:r>
            <a:r>
              <a:rPr lang="en-US" sz="9600" dirty="0">
                <a:solidFill>
                  <a:srgbClr val="FFFF00"/>
                </a:solidFill>
              </a:rPr>
              <a:t>HCV)</a:t>
            </a:r>
            <a:r>
              <a:rPr lang="el-GR" sz="9600" dirty="0">
                <a:solidFill>
                  <a:srgbClr val="FFFF00"/>
                </a:solidFill>
              </a:rPr>
              <a:t> ως  δυνητικά  εκλεκτικής και ισχυρής  σύνδεσής τους με τρείς </a:t>
            </a:r>
            <a:r>
              <a:rPr lang="el-GR" sz="9600" dirty="0" err="1">
                <a:solidFill>
                  <a:srgbClr val="FFFF00"/>
                </a:solidFill>
              </a:rPr>
              <a:t>πρωτεϊνες</a:t>
            </a:r>
            <a:r>
              <a:rPr lang="el-GR" sz="9600" dirty="0">
                <a:solidFill>
                  <a:srgbClr val="FFFF00"/>
                </a:solidFill>
              </a:rPr>
              <a:t> του </a:t>
            </a:r>
            <a:r>
              <a:rPr lang="en-US" sz="9600" b="1" dirty="0">
                <a:solidFill>
                  <a:srgbClr val="FFFF00"/>
                </a:solidFill>
              </a:rPr>
              <a:t>SARS-CoV-2</a:t>
            </a:r>
            <a:r>
              <a:rPr lang="el-GR" sz="9600" b="1" dirty="0">
                <a:solidFill>
                  <a:srgbClr val="FFFF00"/>
                </a:solidFill>
              </a:rPr>
              <a:t> </a:t>
            </a:r>
          </a:p>
          <a:p>
            <a:pPr>
              <a:buNone/>
            </a:pPr>
            <a:endParaRPr lang="el-GR" sz="9600" dirty="0">
              <a:solidFill>
                <a:srgbClr val="FFFF00"/>
              </a:solidFill>
            </a:endParaRPr>
          </a:p>
          <a:p>
            <a:pPr>
              <a:buNone/>
            </a:pPr>
            <a:endParaRPr lang="el-GR" sz="9600" dirty="0">
              <a:solidFill>
                <a:srgbClr val="FFFF00"/>
              </a:solidFill>
            </a:endParaRPr>
          </a:p>
          <a:p>
            <a:pPr>
              <a:buNone/>
            </a:pPr>
            <a:endParaRPr lang="el-GR" sz="2400" dirty="0"/>
          </a:p>
          <a:p>
            <a:pPr>
              <a:buNone/>
            </a:pPr>
            <a:endParaRPr lang="en-US" sz="2800" dirty="0">
              <a:solidFill>
                <a:srgbClr val="FFFF00"/>
              </a:solidFill>
              <a:latin typeface="+mj-lt"/>
            </a:endParaRPr>
          </a:p>
          <a:p>
            <a:pPr>
              <a:buNone/>
            </a:pPr>
            <a:r>
              <a:rPr lang="en-US" sz="2800" dirty="0">
                <a:solidFill>
                  <a:srgbClr val="FFFF00"/>
                </a:solidFill>
                <a:latin typeface="+mj-lt"/>
              </a:rPr>
              <a:t>      </a:t>
            </a:r>
            <a:br>
              <a:rPr lang="en-US" sz="2400" dirty="0">
                <a:solidFill>
                  <a:srgbClr val="FFFF00"/>
                </a:solidFill>
                <a:latin typeface="+mj-lt"/>
              </a:rPr>
            </a:br>
            <a:endParaRPr lang="el-GR" dirty="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br>
              <a:rPr lang="el-GR" sz="3100" dirty="0"/>
            </a:br>
            <a:r>
              <a:rPr lang="el-GR" sz="3100" b="1" dirty="0">
                <a:solidFill>
                  <a:srgbClr val="FFFF00"/>
                </a:solidFill>
              </a:rPr>
              <a:t>Ιατρική  Αναισθησία </a:t>
            </a:r>
            <a:br>
              <a:rPr lang="el-GR" sz="3100" dirty="0"/>
            </a:br>
            <a:r>
              <a:rPr lang="el-GR" sz="3100" dirty="0"/>
              <a:t>ανώδυνη πραγματοποίηση ιατρικών εγχειρήσεων</a:t>
            </a:r>
            <a:br>
              <a:rPr lang="el-GR" dirty="0"/>
            </a:br>
            <a:endParaRPr lang="el-GR" dirty="0"/>
          </a:p>
        </p:txBody>
      </p:sp>
      <p:sp>
        <p:nvSpPr>
          <p:cNvPr id="3" name="2 - Θέση περιεχομένου"/>
          <p:cNvSpPr>
            <a:spLocks noGrp="1"/>
          </p:cNvSpPr>
          <p:nvPr>
            <p:ph idx="1"/>
          </p:nvPr>
        </p:nvSpPr>
        <p:spPr/>
        <p:txBody>
          <a:bodyPr>
            <a:normAutofit/>
          </a:bodyPr>
          <a:lstStyle/>
          <a:p>
            <a:pPr marL="514350" indent="-514350"/>
            <a:r>
              <a:rPr lang="el-GR" sz="2800" dirty="0"/>
              <a:t> υποξείδιο ή πρωτοξείδιο αζώτου 1799, αιθέρας </a:t>
            </a:r>
            <a:r>
              <a:rPr lang="en-US" sz="2800" dirty="0" err="1"/>
              <a:t>W.C.Long</a:t>
            </a:r>
            <a:r>
              <a:rPr lang="el-GR" sz="2800" dirty="0"/>
              <a:t> 1842</a:t>
            </a:r>
            <a:r>
              <a:rPr lang="en-US" sz="2800" dirty="0"/>
              <a:t> </a:t>
            </a:r>
            <a:r>
              <a:rPr lang="el-GR" sz="2800" dirty="0"/>
              <a:t>, χλωροφόρμιο 1850 (τοξικό)</a:t>
            </a:r>
          </a:p>
          <a:p>
            <a:pPr marL="514350" indent="-514350"/>
            <a:r>
              <a:rPr lang="el-GR" sz="2800" dirty="0"/>
              <a:t>γενικά αναισθητικά</a:t>
            </a:r>
            <a:r>
              <a:rPr lang="en-US" sz="2800" dirty="0"/>
              <a:t> </a:t>
            </a:r>
            <a:r>
              <a:rPr lang="el-GR" sz="2800" dirty="0"/>
              <a:t> ,υπνωτικά  ,κατασταλτικά, </a:t>
            </a:r>
            <a:r>
              <a:rPr lang="el-GR" sz="2800" dirty="0" err="1"/>
              <a:t>νευρομυϊκού</a:t>
            </a:r>
            <a:r>
              <a:rPr lang="el-GR" sz="2800" dirty="0"/>
              <a:t> αποκλεισμού</a:t>
            </a:r>
          </a:p>
          <a:p>
            <a:r>
              <a:rPr lang="el-GR" sz="2800" dirty="0"/>
              <a:t>  </a:t>
            </a:r>
            <a:r>
              <a:rPr lang="el-GR" sz="2800" dirty="0" err="1"/>
              <a:t>βενζοδιαζεπίνες</a:t>
            </a:r>
            <a:r>
              <a:rPr lang="el-GR" sz="2800" dirty="0"/>
              <a:t> , οπιούχα, </a:t>
            </a:r>
            <a:r>
              <a:rPr lang="el-GR" sz="2800" dirty="0" err="1"/>
              <a:t>πεντοθάλη</a:t>
            </a:r>
            <a:r>
              <a:rPr lang="el-GR" sz="2800" dirty="0"/>
              <a:t>, </a:t>
            </a:r>
            <a:r>
              <a:rPr lang="el-GR" sz="2800" dirty="0" err="1"/>
              <a:t>κεταμίνη</a:t>
            </a:r>
            <a:endParaRPr lang="el-GR" sz="2800" dirty="0"/>
          </a:p>
          <a:p>
            <a:pPr>
              <a:buNone/>
            </a:pPr>
            <a:r>
              <a:rPr lang="el-GR" sz="2800" dirty="0"/>
              <a:t>      </a:t>
            </a:r>
            <a:r>
              <a:rPr lang="el-GR" sz="2800" dirty="0" err="1"/>
              <a:t>προποφόλη</a:t>
            </a:r>
            <a:r>
              <a:rPr lang="el-GR" sz="2800" dirty="0"/>
              <a:t>, </a:t>
            </a:r>
            <a:r>
              <a:rPr lang="el-GR" sz="2800" dirty="0" err="1"/>
              <a:t>φεντανύλη</a:t>
            </a:r>
            <a:r>
              <a:rPr lang="el-GR" sz="2800" dirty="0"/>
              <a:t>, </a:t>
            </a:r>
            <a:r>
              <a:rPr lang="el-GR" sz="2800" dirty="0" err="1"/>
              <a:t>σεβοφλουράνιο</a:t>
            </a:r>
            <a:endParaRPr lang="el-GR" sz="2800" dirty="0"/>
          </a:p>
          <a:p>
            <a:r>
              <a:rPr lang="el-GR" dirty="0"/>
              <a:t>  </a:t>
            </a:r>
            <a:r>
              <a:rPr lang="el-GR" sz="2800" dirty="0" err="1"/>
              <a:t>περιοχική</a:t>
            </a:r>
            <a:r>
              <a:rPr lang="el-GR" sz="2800" dirty="0"/>
              <a:t>, </a:t>
            </a:r>
            <a:r>
              <a:rPr lang="el-GR" sz="2800" dirty="0" err="1"/>
              <a:t>ενδορραχιαία</a:t>
            </a:r>
            <a:r>
              <a:rPr lang="el-GR" sz="2800" dirty="0"/>
              <a:t>, </a:t>
            </a:r>
            <a:r>
              <a:rPr lang="el-GR" sz="2800" dirty="0" err="1"/>
              <a:t>επισκληρίδιος</a:t>
            </a:r>
            <a:r>
              <a:rPr lang="el-GR" sz="2800" dirty="0"/>
              <a:t> </a:t>
            </a:r>
          </a:p>
          <a:p>
            <a:r>
              <a:rPr lang="el-GR" sz="2800" dirty="0"/>
              <a:t>  Ιατρεία πόνου, οξέος, νευροπαθητικού, χρόνιου</a:t>
            </a:r>
          </a:p>
          <a:p>
            <a:endParaRPr lang="en-US" dirty="0"/>
          </a:p>
          <a:p>
            <a:endParaRPr lang="el-GR"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Αντικαρκινικά φάρμακα</a:t>
            </a:r>
          </a:p>
        </p:txBody>
      </p:sp>
      <p:sp>
        <p:nvSpPr>
          <p:cNvPr id="3" name="2 - Θέση περιεχομένου"/>
          <p:cNvSpPr>
            <a:spLocks noGrp="1"/>
          </p:cNvSpPr>
          <p:nvPr>
            <p:ph idx="1"/>
          </p:nvPr>
        </p:nvSpPr>
        <p:spPr/>
        <p:txBody>
          <a:bodyPr>
            <a:normAutofit fontScale="77500" lnSpcReduction="20000"/>
          </a:bodyPr>
          <a:lstStyle/>
          <a:p>
            <a:r>
              <a:rPr lang="el-GR" dirty="0" err="1"/>
              <a:t>Αλκυλιούντες</a:t>
            </a:r>
            <a:r>
              <a:rPr lang="el-GR" dirty="0"/>
              <a:t> παράγοντες  :  </a:t>
            </a:r>
            <a:r>
              <a:rPr lang="el-GR" dirty="0" err="1"/>
              <a:t>κυκλοφωσφαμίδη</a:t>
            </a:r>
            <a:endParaRPr lang="el-GR" dirty="0"/>
          </a:p>
          <a:p>
            <a:r>
              <a:rPr lang="el-GR" dirty="0" err="1"/>
              <a:t>Αντιμεταβολίτες</a:t>
            </a:r>
            <a:r>
              <a:rPr lang="el-GR" dirty="0"/>
              <a:t>  : </a:t>
            </a:r>
            <a:r>
              <a:rPr lang="en-US" dirty="0" err="1"/>
              <a:t>methotrexate</a:t>
            </a:r>
            <a:r>
              <a:rPr lang="en-US" dirty="0"/>
              <a:t>, </a:t>
            </a:r>
            <a:r>
              <a:rPr lang="en-US" dirty="0" err="1"/>
              <a:t>capecitabine,fluorouracil</a:t>
            </a:r>
            <a:endParaRPr lang="el-GR" dirty="0"/>
          </a:p>
          <a:p>
            <a:r>
              <a:rPr lang="el-GR" dirty="0" err="1"/>
              <a:t>Κυτταροτοξικά</a:t>
            </a:r>
            <a:r>
              <a:rPr lang="el-GR" dirty="0"/>
              <a:t> αντιβιοτικά</a:t>
            </a:r>
            <a:r>
              <a:rPr lang="en-US" dirty="0"/>
              <a:t> </a:t>
            </a:r>
            <a:r>
              <a:rPr lang="el-GR" dirty="0"/>
              <a:t>: </a:t>
            </a:r>
            <a:r>
              <a:rPr lang="en-US" dirty="0"/>
              <a:t>doxorubicin, </a:t>
            </a:r>
            <a:r>
              <a:rPr lang="en-US" dirty="0" err="1"/>
              <a:t>mitomycin</a:t>
            </a:r>
            <a:r>
              <a:rPr lang="en-US" dirty="0"/>
              <a:t>, </a:t>
            </a:r>
            <a:r>
              <a:rPr lang="en-US" dirty="0" err="1"/>
              <a:t>bleomycin</a:t>
            </a:r>
            <a:endParaRPr lang="el-GR" dirty="0"/>
          </a:p>
          <a:p>
            <a:r>
              <a:rPr lang="el-GR" dirty="0"/>
              <a:t> Αλκαλοειδή της </a:t>
            </a:r>
            <a:r>
              <a:rPr lang="en-US" dirty="0" err="1"/>
              <a:t>vinca</a:t>
            </a:r>
            <a:r>
              <a:rPr lang="en-US" dirty="0"/>
              <a:t> </a:t>
            </a:r>
            <a:r>
              <a:rPr lang="el-GR" dirty="0"/>
              <a:t> (φυτικά) : </a:t>
            </a:r>
            <a:r>
              <a:rPr lang="en-US" dirty="0" err="1"/>
              <a:t>vincristine</a:t>
            </a:r>
            <a:r>
              <a:rPr lang="en-US" dirty="0"/>
              <a:t>, </a:t>
            </a:r>
            <a:r>
              <a:rPr lang="en-US" dirty="0" err="1"/>
              <a:t>vinblastine</a:t>
            </a:r>
            <a:endParaRPr lang="en-US" dirty="0"/>
          </a:p>
          <a:p>
            <a:r>
              <a:rPr lang="el-GR" dirty="0"/>
              <a:t> Παράγωγα  </a:t>
            </a:r>
            <a:r>
              <a:rPr lang="el-GR" dirty="0" err="1"/>
              <a:t>ποδοφυλλοτοξίνης</a:t>
            </a:r>
            <a:r>
              <a:rPr lang="en-US" dirty="0"/>
              <a:t> </a:t>
            </a:r>
            <a:r>
              <a:rPr lang="el-GR" dirty="0"/>
              <a:t> : </a:t>
            </a:r>
            <a:r>
              <a:rPr lang="en-US" dirty="0" err="1"/>
              <a:t>etoposide</a:t>
            </a:r>
            <a:endParaRPr lang="el-GR" dirty="0"/>
          </a:p>
          <a:p>
            <a:r>
              <a:rPr lang="el-GR" dirty="0"/>
              <a:t>Ανοσοθεραπεία</a:t>
            </a:r>
            <a:r>
              <a:rPr lang="en-US" dirty="0"/>
              <a:t> </a:t>
            </a:r>
            <a:r>
              <a:rPr lang="el-GR" dirty="0"/>
              <a:t> : </a:t>
            </a:r>
            <a:r>
              <a:rPr lang="en-US" dirty="0" err="1"/>
              <a:t>rituximab</a:t>
            </a:r>
            <a:r>
              <a:rPr lang="en-US" dirty="0"/>
              <a:t>, </a:t>
            </a:r>
            <a:r>
              <a:rPr lang="en-US" dirty="0" err="1"/>
              <a:t>azathioprine</a:t>
            </a:r>
            <a:r>
              <a:rPr lang="en-US" dirty="0"/>
              <a:t>, </a:t>
            </a:r>
            <a:r>
              <a:rPr lang="en-US" dirty="0" err="1"/>
              <a:t>everolimus</a:t>
            </a:r>
            <a:r>
              <a:rPr lang="en-US" dirty="0"/>
              <a:t>, thalidomide</a:t>
            </a:r>
          </a:p>
          <a:p>
            <a:r>
              <a:rPr lang="en-US" dirty="0"/>
              <a:t> </a:t>
            </a:r>
            <a:r>
              <a:rPr lang="en-US" dirty="0" err="1"/>
              <a:t>interferons</a:t>
            </a:r>
            <a:r>
              <a:rPr lang="en-US" dirty="0"/>
              <a:t>, interleukins</a:t>
            </a:r>
            <a:endParaRPr lang="el-GR" dirty="0"/>
          </a:p>
          <a:p>
            <a:pPr>
              <a:buNone/>
            </a:pPr>
            <a:endParaRPr lang="en-US" dirty="0"/>
          </a:p>
          <a:p>
            <a:r>
              <a:rPr lang="el-GR" dirty="0"/>
              <a:t> </a:t>
            </a:r>
            <a:r>
              <a:rPr lang="el-GR" dirty="0" err="1"/>
              <a:t>Συνοδά</a:t>
            </a:r>
            <a:r>
              <a:rPr lang="el-GR" dirty="0"/>
              <a:t>  </a:t>
            </a:r>
            <a:r>
              <a:rPr lang="el-GR" dirty="0" err="1"/>
              <a:t>Φάρκακα</a:t>
            </a:r>
            <a:r>
              <a:rPr lang="el-GR" dirty="0"/>
              <a:t> : Αιμοποιητικοί αυξητικοί παράγοντες  </a:t>
            </a:r>
            <a:r>
              <a:rPr lang="en-US" dirty="0" err="1"/>
              <a:t>filgrastim</a:t>
            </a:r>
            <a:r>
              <a:rPr lang="en-US" dirty="0"/>
              <a:t> ,</a:t>
            </a:r>
            <a:r>
              <a:rPr lang="el-GR" dirty="0"/>
              <a:t> </a:t>
            </a:r>
            <a:r>
              <a:rPr lang="en-US" dirty="0" err="1"/>
              <a:t>pegfilgrastim</a:t>
            </a:r>
            <a:r>
              <a:rPr lang="en-US" dirty="0"/>
              <a:t> </a:t>
            </a:r>
          </a:p>
          <a:p>
            <a:endParaRPr lang="en-US" dirty="0"/>
          </a:p>
          <a:p>
            <a:endParaRPr lang="el-GR" dirty="0"/>
          </a:p>
          <a:p>
            <a:endParaRPr lang="el-GR"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260648"/>
            <a:ext cx="8229600" cy="1512168"/>
          </a:xfrm>
        </p:spPr>
        <p:txBody>
          <a:bodyPr>
            <a:normAutofit fontScale="90000"/>
          </a:bodyPr>
          <a:lstStyle/>
          <a:p>
            <a:br>
              <a:rPr lang="el-GR" sz="2700" dirty="0"/>
            </a:br>
            <a:br>
              <a:rPr lang="el-GR" sz="2700" dirty="0"/>
            </a:br>
            <a:r>
              <a:rPr lang="el-GR" sz="3600" dirty="0"/>
              <a:t> </a:t>
            </a:r>
            <a:r>
              <a:rPr lang="el-GR" sz="3600" b="1" dirty="0">
                <a:solidFill>
                  <a:srgbClr val="FFFF00"/>
                </a:solidFill>
              </a:rPr>
              <a:t>Βιοτεχνολογία </a:t>
            </a:r>
            <a:r>
              <a:rPr lang="el-GR" sz="3600" dirty="0"/>
              <a:t>  χρήση ζωντανών οργανισμών για  προϊόντα  υγειονομικής περίθαλψης </a:t>
            </a:r>
            <a:br>
              <a:rPr lang="el-GR" dirty="0"/>
            </a:br>
            <a:endParaRPr lang="el-GR" dirty="0"/>
          </a:p>
        </p:txBody>
      </p:sp>
      <p:sp>
        <p:nvSpPr>
          <p:cNvPr id="3" name="2 - Θέση περιεχομένου"/>
          <p:cNvSpPr>
            <a:spLocks noGrp="1"/>
          </p:cNvSpPr>
          <p:nvPr>
            <p:ph idx="1"/>
          </p:nvPr>
        </p:nvSpPr>
        <p:spPr>
          <a:xfrm>
            <a:off x="457200" y="1988840"/>
            <a:ext cx="8229600" cy="4137323"/>
          </a:xfrm>
        </p:spPr>
        <p:txBody>
          <a:bodyPr>
            <a:normAutofit/>
          </a:bodyPr>
          <a:lstStyle/>
          <a:p>
            <a:r>
              <a:rPr lang="el-GR" sz="2600" dirty="0"/>
              <a:t>ελεγχόμενοι χειρισμοί   γενετικού υλικού, αποκοπή DNA κατά βούληση στα επιθυμητά σημεία και συγκόλληση στο DNA ενός άλλου οργανισμού</a:t>
            </a:r>
          </a:p>
          <a:p>
            <a:r>
              <a:rPr lang="el-GR" sz="2600" dirty="0"/>
              <a:t>γονίδια του τμήματος  DNA, μεταφερόμενα στον άλλο οργανισμό, π.χ. σ' ένα βακτήριο, μεταφέρουν  τα μηνύματα για τους επιθυμητούς χαρακτήρες </a:t>
            </a:r>
          </a:p>
          <a:p>
            <a:r>
              <a:rPr lang="el-GR" sz="2600" dirty="0"/>
              <a:t>μεταφορά   ανθρώπινου γονιδίου υπεύθυνου για  παραγωγή μιας πρωτεΐνης : εργοστάσιο παραγωγής αυτής της  ανθρώπινης πρωτεΐνης</a:t>
            </a:r>
          </a:p>
          <a:p>
            <a:endParaRPr lang="el-GR"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normAutofit fontScale="90000"/>
          </a:bodyPr>
          <a:lstStyle/>
          <a:p>
            <a:r>
              <a:rPr lang="el-GR" sz="3200" b="1" dirty="0"/>
              <a:t>Κυκλοφορία Ανθρώπινης Βιοτεχνολογικής ινσουλίνης  </a:t>
            </a:r>
          </a:p>
        </p:txBody>
      </p:sp>
      <p:sp>
        <p:nvSpPr>
          <p:cNvPr id="3" name="2 - Θέση περιεχομένου"/>
          <p:cNvSpPr>
            <a:spLocks noGrp="1"/>
          </p:cNvSpPr>
          <p:nvPr>
            <p:ph idx="1"/>
          </p:nvPr>
        </p:nvSpPr>
        <p:spPr/>
        <p:txBody>
          <a:bodyPr>
            <a:normAutofit/>
          </a:bodyPr>
          <a:lstStyle/>
          <a:p>
            <a:r>
              <a:rPr lang="el-GR" b="1" dirty="0"/>
              <a:t>1982</a:t>
            </a:r>
            <a:r>
              <a:rPr lang="el-GR" dirty="0"/>
              <a:t>  </a:t>
            </a:r>
            <a:r>
              <a:rPr lang="el-GR" dirty="0" err="1"/>
              <a:t>Eli</a:t>
            </a:r>
            <a:r>
              <a:rPr lang="el-GR" dirty="0"/>
              <a:t> </a:t>
            </a:r>
            <a:r>
              <a:rPr lang="el-GR" dirty="0" err="1"/>
              <a:t>Lilly</a:t>
            </a:r>
            <a:r>
              <a:rPr lang="el-GR" dirty="0"/>
              <a:t>  πρώτη εμπορικά διαθέσιμη </a:t>
            </a:r>
            <a:r>
              <a:rPr lang="el-GR" b="1" dirty="0"/>
              <a:t>βιοτεχνολογική </a:t>
            </a:r>
            <a:r>
              <a:rPr lang="el-GR" dirty="0"/>
              <a:t> ανθρώπινη ινσουλίνη με την επωνυμία </a:t>
            </a:r>
            <a:r>
              <a:rPr lang="el-GR" dirty="0" err="1"/>
              <a:t>Humulin</a:t>
            </a:r>
            <a:r>
              <a:rPr lang="el-GR" dirty="0"/>
              <a:t> </a:t>
            </a:r>
            <a:r>
              <a:rPr lang="el-GR" b="1" dirty="0">
                <a:solidFill>
                  <a:srgbClr val="FFFF00"/>
                </a:solidFill>
              </a:rPr>
              <a:t>κανονική ανθρώπινη ινσουλίνη </a:t>
            </a:r>
            <a:r>
              <a:rPr lang="el-GR" b="1" i="1" dirty="0">
                <a:solidFill>
                  <a:srgbClr val="FFFF00"/>
                </a:solidFill>
              </a:rPr>
              <a:t>πανομοιότυπη</a:t>
            </a:r>
            <a:r>
              <a:rPr lang="el-GR" b="1" dirty="0">
                <a:solidFill>
                  <a:srgbClr val="FFFF00"/>
                </a:solidFill>
              </a:rPr>
              <a:t> με αυτή που παράγει το σώμα από μόνο του</a:t>
            </a:r>
            <a:endParaRPr lang="el-GR" dirty="0"/>
          </a:p>
          <a:p>
            <a:r>
              <a:rPr lang="el-GR" dirty="0"/>
              <a:t>ινσουλίνη διατίθεται σε πολλές μορφές : </a:t>
            </a:r>
            <a:r>
              <a:rPr lang="en-US" dirty="0"/>
              <a:t>regular, ultra-rapid, ultra-long acting, pens, pumps </a:t>
            </a:r>
            <a:endParaRPr lang="el-GR" b="1" dirty="0">
              <a:solidFill>
                <a:srgbClr val="FFFF00"/>
              </a:solidFill>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solidFill>
                  <a:srgbClr val="FFFF00"/>
                </a:solidFill>
              </a:rPr>
              <a:t>Human monoclonal antibodies </a:t>
            </a:r>
            <a:r>
              <a:rPr lang="en-US" b="1" dirty="0" err="1">
                <a:solidFill>
                  <a:srgbClr val="FFFF00"/>
                </a:solidFill>
              </a:rPr>
              <a:t>mAbs</a:t>
            </a:r>
            <a:endParaRPr lang="el-GR" b="1" dirty="0">
              <a:solidFill>
                <a:srgbClr val="FFFF00"/>
              </a:solidFill>
            </a:endParaRPr>
          </a:p>
        </p:txBody>
      </p:sp>
      <p:sp>
        <p:nvSpPr>
          <p:cNvPr id="3" name="2 - Θέση περιεχομένου"/>
          <p:cNvSpPr>
            <a:spLocks noGrp="1"/>
          </p:cNvSpPr>
          <p:nvPr>
            <p:ph idx="1"/>
          </p:nvPr>
        </p:nvSpPr>
        <p:spPr/>
        <p:txBody>
          <a:bodyPr>
            <a:normAutofit fontScale="77500" lnSpcReduction="20000"/>
          </a:bodyPr>
          <a:lstStyle/>
          <a:p>
            <a:r>
              <a:rPr lang="el-GR" dirty="0"/>
              <a:t>θεραπεία με </a:t>
            </a:r>
            <a:r>
              <a:rPr lang="el-GR" dirty="0" err="1"/>
              <a:t>μονοκλωνικά</a:t>
            </a:r>
            <a:r>
              <a:rPr lang="el-GR" dirty="0"/>
              <a:t> αντισώματα </a:t>
            </a:r>
            <a:endParaRPr lang="en-US" dirty="0"/>
          </a:p>
          <a:p>
            <a:r>
              <a:rPr lang="el-GR" dirty="0"/>
              <a:t> χημειοθεραπεία  καρκίνου </a:t>
            </a:r>
            <a:endParaRPr lang="en-US" dirty="0"/>
          </a:p>
          <a:p>
            <a:r>
              <a:rPr lang="el-GR" dirty="0"/>
              <a:t> </a:t>
            </a:r>
            <a:r>
              <a:rPr lang="el-GR" dirty="0" err="1"/>
              <a:t>αυτοάνοσες</a:t>
            </a:r>
            <a:r>
              <a:rPr lang="el-GR" dirty="0"/>
              <a:t> ασθένειες </a:t>
            </a:r>
            <a:endParaRPr lang="en-US" dirty="0"/>
          </a:p>
          <a:p>
            <a:r>
              <a:rPr lang="el-GR" dirty="0"/>
              <a:t> νευρολογικές διαταραχές </a:t>
            </a:r>
            <a:r>
              <a:rPr lang="en-US" dirty="0"/>
              <a:t>(</a:t>
            </a:r>
            <a:r>
              <a:rPr lang="el-GR" dirty="0"/>
              <a:t> νόσος του </a:t>
            </a:r>
            <a:r>
              <a:rPr lang="el-GR" dirty="0" err="1"/>
              <a:t>Αλτσχάιμερ</a:t>
            </a:r>
            <a:r>
              <a:rPr lang="en-US" dirty="0"/>
              <a:t>)</a:t>
            </a:r>
            <a:br>
              <a:rPr lang="el-GR" dirty="0">
                <a:hlinkClick r:id="rId2" tooltip="Μετάβαση στην αρχική σελίδα Google"/>
              </a:rPr>
            </a:br>
            <a:endParaRPr lang="el-GR" dirty="0"/>
          </a:p>
          <a:p>
            <a:r>
              <a:rPr lang="el-GR" dirty="0"/>
              <a:t>Τα ανθρώπινα </a:t>
            </a:r>
            <a:r>
              <a:rPr lang="el-GR" dirty="0" err="1"/>
              <a:t>μονοκλωνικά</a:t>
            </a:r>
            <a:r>
              <a:rPr lang="el-GR" dirty="0"/>
              <a:t> αντισώματα (κατάληξη -</a:t>
            </a:r>
            <a:r>
              <a:rPr lang="el-GR" dirty="0" err="1"/>
              <a:t>mab</a:t>
            </a:r>
            <a:r>
              <a:rPr lang="el-GR" dirty="0"/>
              <a:t>) παράγονται</a:t>
            </a:r>
            <a:r>
              <a:rPr lang="en-US" dirty="0"/>
              <a:t> </a:t>
            </a:r>
            <a:r>
              <a:rPr lang="el-GR" dirty="0"/>
              <a:t>μεταφέροντας γονίδια ανθρώπινης </a:t>
            </a:r>
            <a:r>
              <a:rPr lang="el-GR" dirty="0" err="1"/>
              <a:t>ανοσοσφαιρίνης</a:t>
            </a:r>
            <a:r>
              <a:rPr lang="el-GR" dirty="0"/>
              <a:t> στο </a:t>
            </a:r>
            <a:r>
              <a:rPr lang="el-GR" dirty="0" err="1"/>
              <a:t>γονιδίωμα</a:t>
            </a:r>
            <a:r>
              <a:rPr lang="el-GR" dirty="0"/>
              <a:t> ποντικού και εμβολιάζοντας το </a:t>
            </a:r>
            <a:r>
              <a:rPr lang="el-GR" dirty="0" err="1"/>
              <a:t>διαγονιδιακό</a:t>
            </a:r>
            <a:r>
              <a:rPr lang="el-GR" dirty="0"/>
              <a:t> ποντίκι έναντι του επιθυμητού αντιγόνου, οδηγώντας στην παραγωγή κατάλληλων </a:t>
            </a:r>
            <a:r>
              <a:rPr lang="el-GR" dirty="0" err="1"/>
              <a:t>μονοκλωνικών</a:t>
            </a:r>
            <a:r>
              <a:rPr lang="el-GR" dirty="0"/>
              <a:t> αντισωμάτων.</a:t>
            </a:r>
            <a:endParaRPr lang="en-US" dirty="0"/>
          </a:p>
          <a:p>
            <a:r>
              <a:rPr lang="el-GR" dirty="0"/>
              <a:t>μετατρέπονται έτσι σε πλήρως ανθρώπινα αντισώματα.</a:t>
            </a:r>
          </a:p>
          <a:p>
            <a:endParaRPr lang="el-GR"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Φαρμακευτική</a:t>
            </a:r>
            <a:r>
              <a:rPr lang="el-GR" dirty="0">
                <a:solidFill>
                  <a:srgbClr val="FFFF00"/>
                </a:solidFill>
              </a:rPr>
              <a:t>  </a:t>
            </a:r>
          </a:p>
        </p:txBody>
      </p:sp>
      <p:sp>
        <p:nvSpPr>
          <p:cNvPr id="3" name="2 - Θέση περιεχομένου"/>
          <p:cNvSpPr>
            <a:spLocks noGrp="1"/>
          </p:cNvSpPr>
          <p:nvPr>
            <p:ph idx="1"/>
          </p:nvPr>
        </p:nvSpPr>
        <p:spPr/>
        <p:txBody>
          <a:bodyPr>
            <a:normAutofit fontScale="92500" lnSpcReduction="20000"/>
          </a:bodyPr>
          <a:lstStyle/>
          <a:p>
            <a:r>
              <a:rPr lang="el-GR" dirty="0"/>
              <a:t>επιστήμη υγείας  :  φαρμακοχημεία,</a:t>
            </a:r>
            <a:r>
              <a:rPr lang="en-US" dirty="0"/>
              <a:t> </a:t>
            </a:r>
            <a:r>
              <a:rPr lang="el-GR" dirty="0"/>
              <a:t>φαρμακογνωσία</a:t>
            </a:r>
            <a:r>
              <a:rPr lang="en-US" dirty="0"/>
              <a:t>, </a:t>
            </a:r>
            <a:r>
              <a:rPr lang="el-GR" dirty="0"/>
              <a:t>  φαρμακοτεχνία, φαρμακολογία, τοξικολογία</a:t>
            </a:r>
            <a:r>
              <a:rPr lang="en-US" dirty="0"/>
              <a:t>,</a:t>
            </a:r>
            <a:r>
              <a:rPr lang="el-GR" dirty="0" err="1"/>
              <a:t>φαρμακοοικονομία</a:t>
            </a:r>
            <a:endParaRPr lang="el-GR" dirty="0"/>
          </a:p>
          <a:p>
            <a:r>
              <a:rPr lang="el-GR" dirty="0"/>
              <a:t> έρευνα,  παραγωγή,  έλεγχο,  δοκιμή,  διάθεση και  ασφαλή και αποτελεσματική χρήση  φαρμάκων</a:t>
            </a:r>
            <a:r>
              <a:rPr lang="en-US" dirty="0"/>
              <a:t> </a:t>
            </a:r>
            <a:endParaRPr lang="el-GR" b="1" dirty="0"/>
          </a:p>
          <a:p>
            <a:r>
              <a:rPr lang="el-GR" dirty="0"/>
              <a:t>προ  εμφάνισης  ιατρικής ως επιστήμης, τα φάρμακα   χορηγούνταν  ως καθαρές φαρμακευτικές ουσίες - λευκές κρυσταλλικές ή άμορφες σκόνες, σήμερα ως τμήματα μιας </a:t>
            </a:r>
            <a:r>
              <a:rPr lang="el-GR" dirty="0" err="1"/>
              <a:t>δοσολογικής</a:t>
            </a:r>
            <a:r>
              <a:rPr lang="el-GR" dirty="0"/>
              <a:t> μορφής</a:t>
            </a:r>
            <a:r>
              <a:rPr lang="en-US" dirty="0"/>
              <a:t> </a:t>
            </a:r>
            <a:r>
              <a:rPr lang="el-GR" dirty="0"/>
              <a:t> (</a:t>
            </a:r>
            <a:r>
              <a:rPr lang="el-GR" b="1" dirty="0"/>
              <a:t>φαρμακοτεχνία</a:t>
            </a:r>
            <a:r>
              <a:rPr lang="el-GR" dirty="0"/>
              <a:t>- έκδοχα)</a:t>
            </a:r>
          </a:p>
          <a:p>
            <a:endParaRPr lang="el-GR" dirty="0"/>
          </a:p>
          <a:p>
            <a:endParaRPr lang="el-GR" dirty="0"/>
          </a:p>
          <a:p>
            <a:endParaRPr lang="el-GR" dirty="0"/>
          </a:p>
          <a:p>
            <a:endParaRPr lang="el-GR"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a:t>  </a:t>
            </a:r>
            <a:r>
              <a:rPr lang="el-GR" sz="2800" b="1" dirty="0">
                <a:solidFill>
                  <a:srgbClr val="FFFF00"/>
                </a:solidFill>
              </a:rPr>
              <a:t>βιοτεχνολογικά νέα φάρμακα </a:t>
            </a:r>
            <a:r>
              <a:rPr lang="en-US" sz="2800" b="1" dirty="0">
                <a:solidFill>
                  <a:srgbClr val="FFFF00"/>
                </a:solidFill>
              </a:rPr>
              <a:t> </a:t>
            </a:r>
            <a:r>
              <a:rPr lang="el-GR" sz="2800" b="1" dirty="0">
                <a:solidFill>
                  <a:srgbClr val="FFFF00"/>
                </a:solidFill>
              </a:rPr>
              <a:t>και </a:t>
            </a:r>
            <a:r>
              <a:rPr lang="el-GR" sz="2800" b="1" dirty="0" err="1">
                <a:solidFill>
                  <a:srgbClr val="FFFF00"/>
                </a:solidFill>
              </a:rPr>
              <a:t>βιο</a:t>
            </a:r>
            <a:r>
              <a:rPr lang="el-GR" sz="2800" b="1" dirty="0">
                <a:solidFill>
                  <a:srgbClr val="FFFF00"/>
                </a:solidFill>
              </a:rPr>
              <a:t>-ομοειδή</a:t>
            </a:r>
          </a:p>
        </p:txBody>
      </p:sp>
      <p:sp>
        <p:nvSpPr>
          <p:cNvPr id="3" name="2 - Θέση περιεχομένου"/>
          <p:cNvSpPr>
            <a:spLocks noGrp="1"/>
          </p:cNvSpPr>
          <p:nvPr>
            <p:ph idx="1"/>
          </p:nvPr>
        </p:nvSpPr>
        <p:spPr/>
        <p:txBody>
          <a:bodyPr>
            <a:normAutofit fontScale="25000" lnSpcReduction="20000"/>
          </a:bodyPr>
          <a:lstStyle/>
          <a:p>
            <a:r>
              <a:rPr lang="en-US" sz="9600" b="1" dirty="0"/>
              <a:t>1980</a:t>
            </a:r>
            <a:r>
              <a:rPr lang="el-GR" sz="9600" dirty="0"/>
              <a:t>  : βιοτεχνολογική</a:t>
            </a:r>
            <a:r>
              <a:rPr lang="en-US" sz="9600" dirty="0"/>
              <a:t> </a:t>
            </a:r>
            <a:r>
              <a:rPr lang="en-US" sz="9600" dirty="0" err="1"/>
              <a:t>ανθρώπινη</a:t>
            </a:r>
            <a:r>
              <a:rPr lang="en-US" sz="9600" dirty="0"/>
              <a:t> </a:t>
            </a:r>
            <a:r>
              <a:rPr lang="en-US" sz="9600" dirty="0" err="1"/>
              <a:t>ινσουλίνη</a:t>
            </a:r>
            <a:endParaRPr lang="el-GR" sz="9600" dirty="0"/>
          </a:p>
          <a:p>
            <a:pPr>
              <a:buNone/>
            </a:pPr>
            <a:r>
              <a:rPr lang="el-GR" sz="9600" dirty="0"/>
              <a:t>     παρασκευάζεται με  χρήση  τεχνολογίας </a:t>
            </a:r>
            <a:r>
              <a:rPr lang="el-GR" sz="9600" dirty="0" err="1"/>
              <a:t>ανασυνδυασμένου</a:t>
            </a:r>
            <a:r>
              <a:rPr lang="el-GR" sz="9600" dirty="0"/>
              <a:t> DNA στον  μύκητα </a:t>
            </a:r>
            <a:r>
              <a:rPr lang="el-GR" sz="9600" dirty="0" err="1"/>
              <a:t>Saccharomyces</a:t>
            </a:r>
            <a:r>
              <a:rPr lang="el-GR" sz="9600" dirty="0"/>
              <a:t> </a:t>
            </a:r>
            <a:r>
              <a:rPr lang="el-GR" sz="9600" dirty="0" err="1"/>
              <a:t>cerevisiae</a:t>
            </a:r>
            <a:r>
              <a:rPr lang="el-GR" sz="6000" dirty="0"/>
              <a:t> </a:t>
            </a:r>
            <a:endParaRPr lang="en-US" sz="6000" dirty="0"/>
          </a:p>
          <a:p>
            <a:pPr>
              <a:buNone/>
            </a:pPr>
            <a:endParaRPr lang="en-US" sz="6000" dirty="0"/>
          </a:p>
          <a:p>
            <a:r>
              <a:rPr lang="en-US" sz="9600" b="1" dirty="0"/>
              <a:t>1984, 89…</a:t>
            </a:r>
            <a:r>
              <a:rPr lang="el-GR" sz="9600" dirty="0"/>
              <a:t>Ε</a:t>
            </a:r>
            <a:r>
              <a:rPr lang="en-US" sz="9600" dirty="0" err="1"/>
              <a:t>poetin</a:t>
            </a:r>
            <a:r>
              <a:rPr lang="en-US" sz="9600" dirty="0"/>
              <a:t>- alpha</a:t>
            </a:r>
            <a:r>
              <a:rPr lang="el-GR" sz="9600" dirty="0"/>
              <a:t>,</a:t>
            </a:r>
            <a:r>
              <a:rPr lang="en-US" sz="9600" dirty="0"/>
              <a:t> beta, zeta ,</a:t>
            </a:r>
            <a:r>
              <a:rPr lang="el-GR" sz="9600" dirty="0"/>
              <a:t> </a:t>
            </a:r>
            <a:r>
              <a:rPr lang="en-US" sz="9600" dirty="0"/>
              <a:t>D</a:t>
            </a:r>
            <a:r>
              <a:rPr lang="el-GR" sz="9600" dirty="0" err="1"/>
              <a:t>arbepoetin</a:t>
            </a:r>
            <a:r>
              <a:rPr lang="el-GR" sz="9600" dirty="0"/>
              <a:t> </a:t>
            </a:r>
            <a:r>
              <a:rPr lang="en-US" sz="9600" dirty="0"/>
              <a:t>long acting</a:t>
            </a:r>
          </a:p>
          <a:p>
            <a:pPr>
              <a:buNone/>
            </a:pPr>
            <a:r>
              <a:rPr lang="en-US" sz="9600" dirty="0"/>
              <a:t>     </a:t>
            </a:r>
            <a:r>
              <a:rPr lang="el-GR" sz="9600" dirty="0"/>
              <a:t>διεγείρουν </a:t>
            </a:r>
            <a:r>
              <a:rPr lang="el-GR" sz="9600" dirty="0" err="1"/>
              <a:t>ερυθροποίηση</a:t>
            </a:r>
            <a:endParaRPr lang="el-GR" sz="9600" dirty="0"/>
          </a:p>
          <a:p>
            <a:pPr>
              <a:buNone/>
            </a:pPr>
            <a:r>
              <a:rPr lang="el-GR" sz="9600" dirty="0"/>
              <a:t>     διαχείριση αναιμίας </a:t>
            </a:r>
            <a:r>
              <a:rPr lang="en-US" sz="9600" dirty="0"/>
              <a:t> -</a:t>
            </a:r>
            <a:r>
              <a:rPr lang="el-GR" sz="9600" dirty="0"/>
              <a:t>μείωση  ανάγκης μετάγγισης ερυθρών αιμοσφαιρίων  σε  επίπεδα αιμοσφαιρίνης (</a:t>
            </a:r>
            <a:r>
              <a:rPr lang="el-GR" sz="9600" dirty="0" err="1"/>
              <a:t>Hgb</a:t>
            </a:r>
            <a:r>
              <a:rPr lang="el-GR" sz="9600" dirty="0"/>
              <a:t>) &lt;10 g/</a:t>
            </a:r>
            <a:r>
              <a:rPr lang="el-GR" sz="9600" dirty="0" err="1"/>
              <a:t>dL,</a:t>
            </a:r>
            <a:r>
              <a:rPr lang="el-GR" sz="9600" dirty="0"/>
              <a:t>  σε ασθενείς  με χρόνια νεφρική νόσο  και σε </a:t>
            </a:r>
            <a:r>
              <a:rPr lang="el-GR" sz="9600" dirty="0" err="1"/>
              <a:t>μυελοκατασταλτική</a:t>
            </a:r>
            <a:r>
              <a:rPr lang="el-GR" sz="9600" dirty="0"/>
              <a:t> </a:t>
            </a:r>
            <a:r>
              <a:rPr lang="en-US" sz="9600" dirty="0"/>
              <a:t> </a:t>
            </a:r>
            <a:r>
              <a:rPr lang="el-GR" sz="9600" dirty="0"/>
              <a:t>χημειοθεραπεία</a:t>
            </a:r>
            <a:endParaRPr lang="en-US" sz="9600" dirty="0"/>
          </a:p>
          <a:p>
            <a:pPr>
              <a:buNone/>
            </a:pPr>
            <a:endParaRPr lang="en-US" sz="9600" dirty="0"/>
          </a:p>
          <a:p>
            <a:pPr>
              <a:buNone/>
            </a:pPr>
            <a:r>
              <a:rPr lang="el-GR" sz="9600" b="1" dirty="0"/>
              <a:t>     </a:t>
            </a:r>
            <a:r>
              <a:rPr lang="en-US" sz="9600" b="1" dirty="0"/>
              <a:t>1998</a:t>
            </a:r>
            <a:r>
              <a:rPr lang="el-GR" sz="9600" b="1" dirty="0"/>
              <a:t> </a:t>
            </a:r>
            <a:r>
              <a:rPr lang="en-US" sz="9600" dirty="0"/>
              <a:t>T</a:t>
            </a:r>
            <a:r>
              <a:rPr lang="el-GR" sz="9600" dirty="0" err="1"/>
              <a:t>rastuzumab</a:t>
            </a:r>
            <a:r>
              <a:rPr lang="el-GR" sz="9600" dirty="0"/>
              <a:t> ,</a:t>
            </a:r>
            <a:r>
              <a:rPr lang="en-US" sz="9600" dirty="0"/>
              <a:t> </a:t>
            </a:r>
            <a:r>
              <a:rPr lang="el-GR" sz="9600" dirty="0"/>
              <a:t> θεραπεία του καρκίνου του μαστού με  </a:t>
            </a:r>
            <a:r>
              <a:rPr lang="el-GR" sz="9600" dirty="0" err="1"/>
              <a:t>υπερέκφραση</a:t>
            </a:r>
            <a:r>
              <a:rPr lang="el-GR" sz="9600" dirty="0"/>
              <a:t> τουHER2</a:t>
            </a:r>
          </a:p>
          <a:p>
            <a:pPr>
              <a:buNone/>
            </a:pPr>
            <a:endParaRPr lang="en-US" sz="7400" dirty="0"/>
          </a:p>
          <a:p>
            <a:pPr>
              <a:buNone/>
            </a:pPr>
            <a:endParaRPr lang="el-GR" sz="2800" dirty="0"/>
          </a:p>
          <a:p>
            <a:r>
              <a:rPr lang="en-US" sz="2800" dirty="0"/>
              <a:t>.</a:t>
            </a:r>
            <a:endParaRPr lang="el-GR" sz="2800" dirty="0"/>
          </a:p>
          <a:p>
            <a:endParaRPr lang="el-GR" sz="2800"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solidFill>
                  <a:srgbClr val="FFFF00"/>
                </a:solidFill>
              </a:rPr>
              <a:t>ταχύρρυθμη σύνθεση νέων βιοτεχνολογικών φαρμάκων </a:t>
            </a:r>
            <a:r>
              <a:rPr lang="en-US" sz="3200" b="1" dirty="0">
                <a:solidFill>
                  <a:srgbClr val="FFFF00"/>
                </a:solidFill>
              </a:rPr>
              <a:t> </a:t>
            </a:r>
            <a:endParaRPr lang="el-GR" sz="3200" b="1" dirty="0">
              <a:solidFill>
                <a:srgbClr val="FFFF00"/>
              </a:solidFill>
            </a:endParaRPr>
          </a:p>
        </p:txBody>
      </p:sp>
      <p:sp>
        <p:nvSpPr>
          <p:cNvPr id="3" name="2 - Θέση περιεχομένου"/>
          <p:cNvSpPr>
            <a:spLocks noGrp="1"/>
          </p:cNvSpPr>
          <p:nvPr>
            <p:ph idx="1"/>
          </p:nvPr>
        </p:nvSpPr>
        <p:spPr/>
        <p:txBody>
          <a:bodyPr>
            <a:normAutofit fontScale="25000" lnSpcReduction="20000"/>
          </a:bodyPr>
          <a:lstStyle/>
          <a:p>
            <a:r>
              <a:rPr lang="en-US" sz="9600" b="1" dirty="0"/>
              <a:t>1998</a:t>
            </a:r>
            <a:r>
              <a:rPr lang="en-US" sz="9600" dirty="0"/>
              <a:t> E</a:t>
            </a:r>
            <a:r>
              <a:rPr lang="el-GR" sz="9600" dirty="0" err="1"/>
              <a:t>tanercept</a:t>
            </a:r>
            <a:r>
              <a:rPr lang="el-GR" sz="9600" dirty="0"/>
              <a:t>  : ρευματοειδής αρθρίτιδα, ψωρίαση</a:t>
            </a:r>
            <a:r>
              <a:rPr lang="en-US" sz="9600" dirty="0"/>
              <a:t>, </a:t>
            </a:r>
            <a:r>
              <a:rPr lang="el-GR" sz="9600" dirty="0" err="1"/>
              <a:t>ψωριασική</a:t>
            </a:r>
            <a:r>
              <a:rPr lang="el-GR" sz="9600" dirty="0"/>
              <a:t> αρθρίτιδα, </a:t>
            </a:r>
            <a:r>
              <a:rPr lang="el-GR" sz="9600" dirty="0" err="1"/>
              <a:t>αγκυλωτική</a:t>
            </a:r>
            <a:r>
              <a:rPr lang="el-GR" sz="9600" dirty="0"/>
              <a:t> </a:t>
            </a:r>
            <a:r>
              <a:rPr lang="el-GR" sz="9600" dirty="0" err="1"/>
              <a:t>σπονδυλίτις</a:t>
            </a:r>
            <a:endParaRPr lang="el-GR" sz="9600" dirty="0"/>
          </a:p>
          <a:p>
            <a:endParaRPr lang="el-GR" sz="9600" dirty="0"/>
          </a:p>
          <a:p>
            <a:pPr>
              <a:buNone/>
            </a:pPr>
            <a:r>
              <a:rPr lang="el-GR" sz="9600" b="1" dirty="0"/>
              <a:t>     </a:t>
            </a:r>
            <a:r>
              <a:rPr lang="en-US" sz="9600" b="1" dirty="0"/>
              <a:t>1999</a:t>
            </a:r>
            <a:r>
              <a:rPr lang="el-GR" sz="9600" b="1" dirty="0"/>
              <a:t> </a:t>
            </a:r>
            <a:r>
              <a:rPr lang="el-GR" sz="9600" dirty="0" err="1"/>
              <a:t>Ιnfliximab</a:t>
            </a:r>
            <a:r>
              <a:rPr lang="el-GR" sz="9600" dirty="0"/>
              <a:t>  : νόσος </a:t>
            </a:r>
            <a:r>
              <a:rPr lang="el-GR" sz="9600" dirty="0" err="1"/>
              <a:t>Crohn</a:t>
            </a:r>
            <a:r>
              <a:rPr lang="en-US" sz="9600" dirty="0"/>
              <a:t> , </a:t>
            </a:r>
            <a:r>
              <a:rPr lang="el-GR" sz="9600" dirty="0"/>
              <a:t>ελκώδης κολίτιδα</a:t>
            </a:r>
            <a:r>
              <a:rPr lang="en-US" sz="9600" dirty="0"/>
              <a:t>, </a:t>
            </a:r>
            <a:r>
              <a:rPr lang="el-GR" sz="9600" dirty="0"/>
              <a:t>ρευματοειδής αρθρίτιδα</a:t>
            </a:r>
            <a:r>
              <a:rPr lang="en-US" sz="9600" dirty="0"/>
              <a:t> </a:t>
            </a:r>
            <a:r>
              <a:rPr lang="en-US" sz="9600" b="1" dirty="0"/>
              <a:t>,</a:t>
            </a:r>
            <a:r>
              <a:rPr lang="el-GR" sz="9600" dirty="0"/>
              <a:t> </a:t>
            </a:r>
            <a:r>
              <a:rPr lang="el-GR" sz="9600" dirty="0" err="1"/>
              <a:t>ψωριασική</a:t>
            </a:r>
            <a:r>
              <a:rPr lang="el-GR" sz="9600" dirty="0"/>
              <a:t> αρθρίτιδα, </a:t>
            </a:r>
            <a:r>
              <a:rPr lang="el-GR" sz="9600" dirty="0" err="1"/>
              <a:t>αγκυλωτική</a:t>
            </a:r>
            <a:r>
              <a:rPr lang="el-GR" sz="9600" dirty="0"/>
              <a:t> </a:t>
            </a:r>
            <a:r>
              <a:rPr lang="el-GR" sz="9600" dirty="0" err="1"/>
              <a:t>σπονδυλίτις</a:t>
            </a:r>
            <a:endParaRPr lang="el-GR" sz="9600" dirty="0"/>
          </a:p>
          <a:p>
            <a:endParaRPr lang="en-US" sz="4200" dirty="0"/>
          </a:p>
          <a:p>
            <a:r>
              <a:rPr lang="en-US" sz="9600" dirty="0"/>
              <a:t>A</a:t>
            </a:r>
            <a:r>
              <a:rPr lang="el-GR" sz="9600" dirty="0" err="1"/>
              <a:t>dalimumab</a:t>
            </a:r>
            <a:r>
              <a:rPr lang="el-GR" sz="9600" dirty="0"/>
              <a:t> :</a:t>
            </a:r>
            <a:r>
              <a:rPr lang="en-US" sz="9600" dirty="0"/>
              <a:t> </a:t>
            </a:r>
            <a:r>
              <a:rPr lang="en-US" sz="9600" b="1" dirty="0"/>
              <a:t>2002</a:t>
            </a:r>
            <a:r>
              <a:rPr lang="el-GR" sz="9600" b="1" dirty="0"/>
              <a:t> </a:t>
            </a:r>
            <a:r>
              <a:rPr lang="el-GR" sz="9600" dirty="0"/>
              <a:t>ρευματοειδής αρθρίτιδα</a:t>
            </a:r>
            <a:r>
              <a:rPr lang="en-US" sz="9600" dirty="0"/>
              <a:t> </a:t>
            </a:r>
            <a:r>
              <a:rPr lang="en-US" sz="9600" b="1" dirty="0"/>
              <a:t>2005 </a:t>
            </a:r>
            <a:r>
              <a:rPr lang="el-GR" sz="9600" dirty="0" err="1"/>
              <a:t>ψωριασική</a:t>
            </a:r>
            <a:r>
              <a:rPr lang="el-GR" sz="9600" dirty="0"/>
              <a:t> αρθρίτιδα </a:t>
            </a:r>
            <a:r>
              <a:rPr lang="en-US" sz="9600" dirty="0"/>
              <a:t>, </a:t>
            </a:r>
            <a:r>
              <a:rPr lang="en-US" sz="9600" b="1" dirty="0"/>
              <a:t>2006</a:t>
            </a:r>
            <a:r>
              <a:rPr lang="en-US" sz="9600" dirty="0"/>
              <a:t> </a:t>
            </a:r>
            <a:r>
              <a:rPr lang="el-GR" sz="9600" dirty="0" err="1"/>
              <a:t>αγκυλωτική</a:t>
            </a:r>
            <a:r>
              <a:rPr lang="el-GR" sz="9600" dirty="0"/>
              <a:t> </a:t>
            </a:r>
            <a:r>
              <a:rPr lang="el-GR" sz="9600" dirty="0" err="1"/>
              <a:t>σπονδυλίτις</a:t>
            </a:r>
            <a:endParaRPr lang="el-GR" sz="9600" dirty="0"/>
          </a:p>
          <a:p>
            <a:pPr>
              <a:buNone/>
            </a:pPr>
            <a:r>
              <a:rPr lang="el-GR" sz="9600" b="1" dirty="0"/>
              <a:t> </a:t>
            </a:r>
            <a:endParaRPr lang="el-GR" sz="9600" dirty="0"/>
          </a:p>
          <a:p>
            <a:r>
              <a:rPr lang="en-US" sz="9600" b="1" dirty="0"/>
              <a:t>2004 </a:t>
            </a:r>
            <a:r>
              <a:rPr lang="en-US" sz="9600" dirty="0"/>
              <a:t>B</a:t>
            </a:r>
            <a:r>
              <a:rPr lang="el-GR" sz="9600" dirty="0" err="1"/>
              <a:t>evacizumab</a:t>
            </a:r>
            <a:r>
              <a:rPr lang="el-GR" sz="9600" dirty="0"/>
              <a:t> :  Μεταστατικός </a:t>
            </a:r>
            <a:r>
              <a:rPr lang="el-GR" sz="9600" dirty="0" err="1"/>
              <a:t>ορθοκολικός</a:t>
            </a:r>
            <a:r>
              <a:rPr lang="el-GR" sz="9600" dirty="0"/>
              <a:t> καρκίνος, μεταστατικός καρκίνος μαστού/νεφρών, μη </a:t>
            </a:r>
            <a:r>
              <a:rPr lang="el-GR" sz="9600" dirty="0" err="1"/>
              <a:t>μικροκυτταρικός</a:t>
            </a:r>
            <a:r>
              <a:rPr lang="el-GR" sz="9600" dirty="0"/>
              <a:t> καρκίνος πνεύμονα, </a:t>
            </a:r>
            <a:r>
              <a:rPr lang="el-GR" sz="9600" dirty="0" err="1"/>
              <a:t>γλοιοβλάστωμα</a:t>
            </a:r>
            <a:endParaRPr lang="el-GR" sz="9600" dirty="0"/>
          </a:p>
          <a:p>
            <a:pPr>
              <a:buNone/>
            </a:pPr>
            <a:br>
              <a:rPr lang="el-GR" dirty="0"/>
            </a:br>
            <a:endParaRPr lang="el-GR"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solidFill>
                  <a:srgbClr val="FFFF00"/>
                </a:solidFill>
              </a:rPr>
              <a:t>Εμβόλια </a:t>
            </a:r>
            <a:r>
              <a:rPr lang="el-GR" b="1" dirty="0"/>
              <a:t> </a:t>
            </a:r>
            <a:br>
              <a:rPr lang="el-GR" b="1" dirty="0"/>
            </a:br>
            <a:r>
              <a:rPr lang="el-GR" sz="3600" b="1" dirty="0"/>
              <a:t>εξάλειψη σοβαρών ασθενειών</a:t>
            </a:r>
          </a:p>
        </p:txBody>
      </p:sp>
      <p:sp>
        <p:nvSpPr>
          <p:cNvPr id="3" name="2 - Θέση περιεχομένου"/>
          <p:cNvSpPr>
            <a:spLocks noGrp="1"/>
          </p:cNvSpPr>
          <p:nvPr>
            <p:ph idx="1"/>
          </p:nvPr>
        </p:nvSpPr>
        <p:spPr>
          <a:xfrm>
            <a:off x="395536" y="1556792"/>
            <a:ext cx="8229600" cy="4597971"/>
          </a:xfrm>
        </p:spPr>
        <p:txBody>
          <a:bodyPr>
            <a:normAutofit fontScale="32500" lnSpcReduction="20000"/>
          </a:bodyPr>
          <a:lstStyle/>
          <a:p>
            <a:r>
              <a:rPr lang="el-GR" sz="6000" dirty="0"/>
              <a:t>1796  </a:t>
            </a:r>
            <a:r>
              <a:rPr lang="en-US" sz="6000" dirty="0"/>
              <a:t>Edward Jenner</a:t>
            </a:r>
            <a:r>
              <a:rPr lang="el-GR" sz="6000" dirty="0"/>
              <a:t> το πρώτο εμβόλιο –  χρήση υλικού  </a:t>
            </a:r>
            <a:r>
              <a:rPr lang="el-GR" sz="6000" dirty="0" err="1"/>
              <a:t>φλύκταινων</a:t>
            </a:r>
            <a:r>
              <a:rPr lang="el-GR" sz="6000" dirty="0"/>
              <a:t>  ευλογιάς</a:t>
            </a:r>
            <a:r>
              <a:rPr lang="en-US" sz="6000" dirty="0"/>
              <a:t> </a:t>
            </a:r>
            <a:r>
              <a:rPr lang="el-GR" sz="6000" dirty="0"/>
              <a:t>-  έλληνες γιατροί </a:t>
            </a:r>
            <a:r>
              <a:rPr lang="en-US" sz="6000" dirty="0"/>
              <a:t> E</a:t>
            </a:r>
            <a:r>
              <a:rPr lang="el-GR" sz="6000" dirty="0"/>
              <a:t>μμ. </a:t>
            </a:r>
            <a:r>
              <a:rPr lang="el-GR" sz="6000" dirty="0" err="1"/>
              <a:t>Τιμόνης</a:t>
            </a:r>
            <a:r>
              <a:rPr lang="el-GR" sz="6000" dirty="0"/>
              <a:t>  και </a:t>
            </a:r>
            <a:r>
              <a:rPr lang="el-GR" sz="6000" dirty="0" err="1"/>
              <a:t>Ιάκ</a:t>
            </a:r>
            <a:r>
              <a:rPr lang="el-GR" sz="6000" dirty="0"/>
              <a:t>. </a:t>
            </a:r>
            <a:r>
              <a:rPr lang="el-GR" sz="6000" dirty="0" err="1"/>
              <a:t>Πυλαρινός</a:t>
            </a:r>
            <a:r>
              <a:rPr lang="el-GR" sz="6000" dirty="0"/>
              <a:t> δημοσιεύσεις (</a:t>
            </a:r>
            <a:r>
              <a:rPr lang="en-US" sz="6000" dirty="0"/>
              <a:t>Oxford1713</a:t>
            </a:r>
            <a:r>
              <a:rPr lang="el-GR" sz="6000" dirty="0"/>
              <a:t> και </a:t>
            </a:r>
            <a:r>
              <a:rPr lang="en-US" sz="6000" dirty="0"/>
              <a:t>Venice</a:t>
            </a:r>
            <a:r>
              <a:rPr lang="el-GR" sz="6000" dirty="0"/>
              <a:t> </a:t>
            </a:r>
            <a:r>
              <a:rPr lang="en-US" sz="6000" dirty="0"/>
              <a:t>1715</a:t>
            </a:r>
            <a:r>
              <a:rPr lang="el-GR" sz="6000" dirty="0"/>
              <a:t>) σχετικά  με παρόμοια  πρακτική  γυναικών σε Θεσσαλία </a:t>
            </a:r>
          </a:p>
          <a:p>
            <a:endParaRPr lang="el-GR" sz="3800" dirty="0"/>
          </a:p>
          <a:p>
            <a:r>
              <a:rPr lang="en-US" sz="7400" dirty="0"/>
              <a:t>Lady Montague</a:t>
            </a:r>
            <a:r>
              <a:rPr lang="el-GR" sz="7400" dirty="0"/>
              <a:t> σε Κων/</a:t>
            </a:r>
            <a:r>
              <a:rPr lang="el-GR" sz="7400" dirty="0" err="1"/>
              <a:t>πολη</a:t>
            </a:r>
            <a:r>
              <a:rPr lang="el-GR" sz="7400" dirty="0"/>
              <a:t> με ευλογιά 1715  (αδελφός της 1713  πέθανε από τη νόσο),  συνάντησε αντίσταση στο Λονδίνο  να πείσει  για εφαρμογή της  πρακτικής  ανοσοποίησης  ανατολικής προέλευσης</a:t>
            </a:r>
          </a:p>
          <a:p>
            <a:endParaRPr lang="en-US" sz="7400" dirty="0"/>
          </a:p>
          <a:p>
            <a:r>
              <a:rPr lang="en-US" sz="7400" dirty="0"/>
              <a:t>1885</a:t>
            </a:r>
            <a:r>
              <a:rPr lang="el-GR" sz="7400" dirty="0"/>
              <a:t> </a:t>
            </a:r>
            <a:r>
              <a:rPr lang="en-US" sz="7400" dirty="0"/>
              <a:t>Louis Pasteur </a:t>
            </a:r>
            <a:r>
              <a:rPr lang="el-GR" sz="7400" dirty="0"/>
              <a:t>εμβόλιο</a:t>
            </a:r>
            <a:r>
              <a:rPr lang="en-US" sz="7400" dirty="0"/>
              <a:t> </a:t>
            </a:r>
            <a:r>
              <a:rPr lang="el-GR" sz="7400" dirty="0"/>
              <a:t>λύσσας</a:t>
            </a:r>
            <a:br>
              <a:rPr lang="el-GR" sz="7400" dirty="0">
                <a:hlinkClick r:id="rId2" tooltip="Μετάβαση στην αρχική σελίδα Google"/>
              </a:rPr>
            </a:br>
            <a:endParaRPr lang="el-GR" sz="7400" dirty="0"/>
          </a:p>
          <a:p>
            <a:r>
              <a:rPr lang="el-GR" sz="7400" dirty="0"/>
              <a:t>ραγδαίες εξελίξεις βακτηριολογίας   δεκαετία 1930 :  </a:t>
            </a:r>
            <a:r>
              <a:rPr lang="el-GR" sz="7400" dirty="0" err="1"/>
              <a:t>Αντιτοξίνες</a:t>
            </a:r>
            <a:r>
              <a:rPr lang="el-GR" sz="7400" dirty="0"/>
              <a:t> και εμβόλια κατά διφθερίτιδας,  τετάνου,  άνθρακα, χολέρας, πανώλης,  τύφου,  φυματίωσης</a:t>
            </a:r>
          </a:p>
          <a:p>
            <a:pPr>
              <a:buNone/>
            </a:pPr>
            <a:endParaRPr lang="el-GR" dirty="0"/>
          </a:p>
          <a:p>
            <a:pPr>
              <a:buNone/>
            </a:pPr>
            <a:endParaRPr lang="el-GR" dirty="0"/>
          </a:p>
          <a:p>
            <a:endParaRPr 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Φαρμακευτική </a:t>
            </a:r>
            <a:r>
              <a:rPr lang="el-GR" b="1" dirty="0" err="1">
                <a:solidFill>
                  <a:srgbClr val="FFFF00"/>
                </a:solidFill>
              </a:rPr>
              <a:t>Νανοτεχνολογία</a:t>
            </a:r>
            <a:endParaRPr lang="el-GR" b="1" dirty="0">
              <a:solidFill>
                <a:srgbClr val="FFFF00"/>
              </a:solidFill>
            </a:endParaRPr>
          </a:p>
        </p:txBody>
      </p:sp>
      <p:sp>
        <p:nvSpPr>
          <p:cNvPr id="3" name="2 - Θέση περιεχομένου"/>
          <p:cNvSpPr>
            <a:spLocks noGrp="1"/>
          </p:cNvSpPr>
          <p:nvPr>
            <p:ph idx="1"/>
          </p:nvPr>
        </p:nvSpPr>
        <p:spPr/>
        <p:txBody>
          <a:bodyPr>
            <a:normAutofit/>
          </a:bodyPr>
          <a:lstStyle/>
          <a:p>
            <a:r>
              <a:rPr lang="el-GR" dirty="0" err="1"/>
              <a:t>βιο</a:t>
            </a:r>
            <a:r>
              <a:rPr lang="el-GR" dirty="0"/>
              <a:t>-εμπνευσμένα καινοτόμα συστήματα μεταφοράς </a:t>
            </a:r>
            <a:r>
              <a:rPr lang="el-GR" dirty="0" err="1"/>
              <a:t>φαρμακομορίων</a:t>
            </a:r>
            <a:endParaRPr lang="el-GR" dirty="0"/>
          </a:p>
          <a:p>
            <a:r>
              <a:rPr lang="el-GR" dirty="0" err="1"/>
              <a:t>νανοδομές</a:t>
            </a:r>
            <a:r>
              <a:rPr lang="el-GR" dirty="0"/>
              <a:t> ευμετάβλητης ύλης </a:t>
            </a:r>
            <a:br>
              <a:rPr lang="en-US" dirty="0"/>
            </a:br>
            <a:r>
              <a:rPr lang="en-US" dirty="0" err="1"/>
              <a:t>Liposomes</a:t>
            </a:r>
            <a:r>
              <a:rPr lang="en-US" dirty="0"/>
              <a:t>, Polymer-based </a:t>
            </a:r>
            <a:r>
              <a:rPr lang="en-US" dirty="0" err="1"/>
              <a:t>nanoformulations</a:t>
            </a:r>
            <a:r>
              <a:rPr lang="en-US" dirty="0"/>
              <a:t>, Micelles, Inorganic </a:t>
            </a:r>
            <a:r>
              <a:rPr lang="en-US" dirty="0" err="1"/>
              <a:t>nanoparticles</a:t>
            </a:r>
            <a:endParaRPr lang="el-GR" dirty="0"/>
          </a:p>
          <a:p>
            <a:r>
              <a:rPr lang="el-GR" dirty="0" err="1"/>
              <a:t>στοχευμένη</a:t>
            </a:r>
            <a:r>
              <a:rPr lang="el-GR" dirty="0"/>
              <a:t> θεραπεία</a:t>
            </a:r>
            <a:r>
              <a:rPr lang="en-US" dirty="0"/>
              <a:t> </a:t>
            </a:r>
            <a:r>
              <a:rPr lang="el-GR" dirty="0"/>
              <a:t>,μείωση τοξικότητας  π.χ. </a:t>
            </a:r>
            <a:r>
              <a:rPr lang="en-US" dirty="0"/>
              <a:t>Doxorubicin liposomal </a:t>
            </a:r>
            <a:endParaRPr lang="el-GR" dirty="0"/>
          </a:p>
          <a:p>
            <a:r>
              <a:rPr lang="el-GR" dirty="0"/>
              <a:t>Υψηλό κόστος</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r>
              <a:rPr lang="el-GR" b="1" dirty="0">
                <a:solidFill>
                  <a:srgbClr val="FFFF00"/>
                </a:solidFill>
              </a:rPr>
              <a:t>ψυχοτρόπα φάρμακα ορόσημο στην ψυχιατρική</a:t>
            </a:r>
          </a:p>
        </p:txBody>
      </p:sp>
      <p:sp>
        <p:nvSpPr>
          <p:cNvPr id="3" name="2 - Θέση περιεχομένου"/>
          <p:cNvSpPr>
            <a:spLocks noGrp="1"/>
          </p:cNvSpPr>
          <p:nvPr>
            <p:ph idx="1"/>
          </p:nvPr>
        </p:nvSpPr>
        <p:spPr/>
        <p:txBody>
          <a:bodyPr>
            <a:normAutofit fontScale="47500" lnSpcReduction="20000"/>
          </a:bodyPr>
          <a:lstStyle/>
          <a:p>
            <a:r>
              <a:rPr lang="el-GR" sz="5100" dirty="0"/>
              <a:t>1948 </a:t>
            </a:r>
            <a:r>
              <a:rPr lang="el-GR" sz="5100" dirty="0" err="1">
                <a:solidFill>
                  <a:srgbClr val="FFFF00"/>
                </a:solidFill>
              </a:rPr>
              <a:t>λίθιο</a:t>
            </a:r>
            <a:r>
              <a:rPr lang="el-GR" sz="5100" dirty="0">
                <a:solidFill>
                  <a:srgbClr val="FFFF00"/>
                </a:solidFill>
              </a:rPr>
              <a:t> </a:t>
            </a:r>
            <a:r>
              <a:rPr lang="el-GR" sz="5100" dirty="0"/>
              <a:t>(διπολική διαταραχή),  1952 </a:t>
            </a:r>
            <a:r>
              <a:rPr lang="el-GR" sz="5100" dirty="0" err="1">
                <a:solidFill>
                  <a:srgbClr val="FFFF00"/>
                </a:solidFill>
              </a:rPr>
              <a:t>χλωροπρομαζίνη</a:t>
            </a:r>
            <a:r>
              <a:rPr lang="el-GR" sz="5100" dirty="0"/>
              <a:t> (</a:t>
            </a:r>
            <a:r>
              <a:rPr lang="el-GR" sz="5100" dirty="0" err="1"/>
              <a:t>αντιψυχωσικό</a:t>
            </a:r>
            <a:r>
              <a:rPr lang="el-GR" sz="5100" dirty="0"/>
              <a:t>) στη λίστα απαραίτητων φαρμάκων Π Ο Υ</a:t>
            </a:r>
          </a:p>
          <a:p>
            <a:endParaRPr lang="el-GR" sz="4400" dirty="0"/>
          </a:p>
          <a:p>
            <a:r>
              <a:rPr lang="el-GR" sz="5100" dirty="0"/>
              <a:t>νεώτερα  νευροληπτικά : </a:t>
            </a:r>
            <a:r>
              <a:rPr lang="el-GR" sz="5100" dirty="0" err="1"/>
              <a:t>αλοπεριδόλη</a:t>
            </a:r>
            <a:r>
              <a:rPr lang="el-GR" sz="5100" dirty="0"/>
              <a:t>,  </a:t>
            </a:r>
            <a:r>
              <a:rPr lang="el-GR" sz="5100" dirty="0" err="1"/>
              <a:t>σουλπιρίδη</a:t>
            </a:r>
            <a:r>
              <a:rPr lang="el-GR" sz="5100" dirty="0"/>
              <a:t>, </a:t>
            </a:r>
            <a:r>
              <a:rPr lang="el-GR" sz="5100" dirty="0" err="1"/>
              <a:t>κλοζαπίνη</a:t>
            </a:r>
            <a:r>
              <a:rPr lang="el-GR" sz="5100" dirty="0"/>
              <a:t>, </a:t>
            </a:r>
            <a:r>
              <a:rPr lang="el-GR" sz="5100" dirty="0" err="1"/>
              <a:t>αλανζαπίνη</a:t>
            </a:r>
            <a:r>
              <a:rPr lang="el-GR" sz="5100" dirty="0"/>
              <a:t>, </a:t>
            </a:r>
            <a:r>
              <a:rPr lang="el-GR" sz="5100" dirty="0" err="1"/>
              <a:t>κουετιαπίνη</a:t>
            </a:r>
            <a:r>
              <a:rPr lang="el-GR" sz="5100" dirty="0"/>
              <a:t>, </a:t>
            </a:r>
            <a:r>
              <a:rPr lang="el-GR" sz="5100" dirty="0" err="1"/>
              <a:t>ρισπεριδόνη</a:t>
            </a:r>
            <a:r>
              <a:rPr lang="el-GR" sz="5100" dirty="0"/>
              <a:t>,</a:t>
            </a:r>
            <a:br>
              <a:rPr lang="el-GR" sz="4400" dirty="0"/>
            </a:br>
            <a:br>
              <a:rPr lang="el-GR" sz="4400" dirty="0"/>
            </a:br>
            <a:r>
              <a:rPr lang="el-GR" sz="5100" dirty="0" err="1">
                <a:solidFill>
                  <a:srgbClr val="FFFF00"/>
                </a:solidFill>
              </a:rPr>
              <a:t>ιμιπραμίνη</a:t>
            </a:r>
            <a:r>
              <a:rPr lang="el-GR" sz="5100" dirty="0">
                <a:solidFill>
                  <a:srgbClr val="FFFF00"/>
                </a:solidFill>
              </a:rPr>
              <a:t> </a:t>
            </a:r>
            <a:r>
              <a:rPr lang="el-GR" sz="5100" dirty="0"/>
              <a:t>(</a:t>
            </a:r>
            <a:r>
              <a:rPr lang="el-GR" sz="5100" dirty="0" err="1"/>
              <a:t>imipramine</a:t>
            </a:r>
            <a:r>
              <a:rPr lang="el-GR" sz="5100" dirty="0"/>
              <a:t>), το πρώτο </a:t>
            </a:r>
            <a:r>
              <a:rPr lang="el-GR" sz="5100" dirty="0" err="1"/>
              <a:t>τρικυκλικό</a:t>
            </a:r>
            <a:r>
              <a:rPr lang="el-GR" sz="5100" dirty="0"/>
              <a:t> αντικαταθλιπτικό 1950</a:t>
            </a:r>
          </a:p>
          <a:p>
            <a:r>
              <a:rPr lang="el-GR" sz="5100" dirty="0"/>
              <a:t>1970  </a:t>
            </a:r>
            <a:r>
              <a:rPr lang="en-US" sz="5100" dirty="0">
                <a:solidFill>
                  <a:srgbClr val="FFFF00"/>
                </a:solidFill>
              </a:rPr>
              <a:t>SSRIs </a:t>
            </a:r>
            <a:r>
              <a:rPr lang="el-GR" sz="5100" dirty="0">
                <a:solidFill>
                  <a:srgbClr val="FFFF00"/>
                </a:solidFill>
              </a:rPr>
              <a:t> </a:t>
            </a:r>
            <a:r>
              <a:rPr lang="el-GR" sz="5100" dirty="0" err="1"/>
              <a:t>φλουοξετίνη</a:t>
            </a:r>
            <a:r>
              <a:rPr lang="el-GR" sz="5100" dirty="0"/>
              <a:t>, </a:t>
            </a:r>
            <a:r>
              <a:rPr lang="el-GR" sz="5100" dirty="0" err="1"/>
              <a:t>παροξετίνη</a:t>
            </a:r>
            <a:r>
              <a:rPr lang="el-GR" sz="5100" dirty="0"/>
              <a:t>, </a:t>
            </a:r>
            <a:r>
              <a:rPr lang="el-GR" sz="5100" dirty="0" err="1"/>
              <a:t>σερτραλίνη</a:t>
            </a:r>
            <a:r>
              <a:rPr lang="el-GR" sz="5100" dirty="0"/>
              <a:t>, </a:t>
            </a:r>
            <a:r>
              <a:rPr lang="el-GR" sz="5100" dirty="0" err="1"/>
              <a:t>σιταλοπράμη</a:t>
            </a:r>
            <a:r>
              <a:rPr lang="el-GR" sz="5100" dirty="0"/>
              <a:t> </a:t>
            </a:r>
            <a:r>
              <a:rPr lang="el-GR" sz="5100" dirty="0" err="1"/>
              <a:t>εσκιταλοπράμη</a:t>
            </a:r>
            <a:r>
              <a:rPr lang="el-GR" sz="5100" b="1" dirty="0"/>
              <a:t> </a:t>
            </a:r>
          </a:p>
          <a:p>
            <a:endParaRPr lang="el-GR" sz="4400" dirty="0"/>
          </a:p>
          <a:p>
            <a:r>
              <a:rPr lang="el-GR" sz="5100" dirty="0" err="1">
                <a:solidFill>
                  <a:srgbClr val="FFFF00"/>
                </a:solidFill>
              </a:rPr>
              <a:t>βενζοδιαζεπίνες</a:t>
            </a:r>
            <a:r>
              <a:rPr lang="el-GR" sz="5100" dirty="0"/>
              <a:t>  δημοφιλείς  1960- 1970</a:t>
            </a:r>
            <a:r>
              <a:rPr lang="el-GR" sz="4400" dirty="0"/>
              <a:t> </a:t>
            </a:r>
          </a:p>
          <a:p>
            <a:endParaRPr lang="el-GR" sz="4400" dirty="0"/>
          </a:p>
          <a:p>
            <a:r>
              <a:rPr lang="el-GR" sz="4400" b="1" dirty="0" err="1">
                <a:solidFill>
                  <a:srgbClr val="FFFF00"/>
                </a:solidFill>
              </a:rPr>
              <a:t>αποϊδρυματοποίηση</a:t>
            </a:r>
            <a:r>
              <a:rPr lang="el-GR" sz="4400" b="1" dirty="0">
                <a:solidFill>
                  <a:srgbClr val="FFFF00"/>
                </a:solidFill>
              </a:rPr>
              <a:t> ασθενών</a:t>
            </a:r>
            <a:r>
              <a:rPr lang="en-US" sz="4400" b="1" dirty="0">
                <a:solidFill>
                  <a:srgbClr val="FFFF00"/>
                </a:solidFill>
              </a:rPr>
              <a:t>, </a:t>
            </a:r>
            <a:r>
              <a:rPr lang="el-GR" sz="4400" b="1" dirty="0">
                <a:solidFill>
                  <a:srgbClr val="FFFF00"/>
                </a:solidFill>
              </a:rPr>
              <a:t>ποιότητα ζωής, ύπνου, ευεξία</a:t>
            </a:r>
            <a:endParaRPr lang="en-US" sz="4400" b="1" dirty="0">
              <a:solidFill>
                <a:srgbClr val="FFFF00"/>
              </a:solidFill>
            </a:endParaRPr>
          </a:p>
          <a:p>
            <a:endParaRPr lang="el-GR"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solidFill>
                  <a:srgbClr val="FFFF00"/>
                </a:solidFill>
              </a:rPr>
              <a:t>φαρμακοοικονομία</a:t>
            </a:r>
            <a:endParaRPr lang="el-GR" b="1" dirty="0">
              <a:solidFill>
                <a:srgbClr val="FFFF00"/>
              </a:solidFill>
            </a:endParaRPr>
          </a:p>
        </p:txBody>
      </p:sp>
      <p:sp>
        <p:nvSpPr>
          <p:cNvPr id="3" name="2 - Θέση περιεχομένου"/>
          <p:cNvSpPr>
            <a:spLocks noGrp="1"/>
          </p:cNvSpPr>
          <p:nvPr>
            <p:ph idx="1"/>
          </p:nvPr>
        </p:nvSpPr>
        <p:spPr/>
        <p:txBody>
          <a:bodyPr>
            <a:normAutofit fontScale="25000" lnSpcReduction="20000"/>
          </a:bodyPr>
          <a:lstStyle/>
          <a:p>
            <a:r>
              <a:rPr lang="el-GR" sz="9600" dirty="0"/>
              <a:t>«δει δη χρημάτων, ω Άνδρες Αθηναίοι, και άνευ  τούτων ουδέν εστί γενέσθαι των δεόντων» Δημοσθένης(457-413 </a:t>
            </a:r>
            <a:r>
              <a:rPr lang="el-GR" sz="9600" dirty="0" err="1"/>
              <a:t>π.Χ.</a:t>
            </a:r>
            <a:r>
              <a:rPr lang="el-GR" sz="9600" dirty="0"/>
              <a:t>) , </a:t>
            </a:r>
            <a:r>
              <a:rPr lang="el-GR" sz="9600" dirty="0" err="1"/>
              <a:t>Ὀλυνθιακὸς</a:t>
            </a:r>
            <a:r>
              <a:rPr lang="el-GR" sz="9600" dirty="0"/>
              <a:t> </a:t>
            </a:r>
            <a:r>
              <a:rPr lang="el-GR" sz="9600" dirty="0" err="1"/>
              <a:t>α΄</a:t>
            </a:r>
            <a:r>
              <a:rPr lang="el-GR" sz="9600" dirty="0"/>
              <a:t> (1) (16-20)</a:t>
            </a:r>
          </a:p>
          <a:p>
            <a:endParaRPr lang="el-GR" sz="6200" dirty="0"/>
          </a:p>
          <a:p>
            <a:r>
              <a:rPr lang="el-GR" sz="9600" dirty="0"/>
              <a:t>Αντίγραφα φάρμακα : δραστική ουσία δεν καλύπτεται πλέον από δίπλωμα ευρεσιτεχνίας  (πατέντα) και δικαιωμάτων </a:t>
            </a:r>
            <a:r>
              <a:rPr lang="el-GR" sz="9600" dirty="0" err="1"/>
              <a:t>επ΄</a:t>
            </a:r>
            <a:r>
              <a:rPr lang="el-GR" sz="9600" dirty="0"/>
              <a:t> αυτού. </a:t>
            </a:r>
            <a:r>
              <a:rPr lang="el-GR" sz="9600" b="1" dirty="0"/>
              <a:t>Εμπορικός όρος</a:t>
            </a:r>
            <a:r>
              <a:rPr lang="el-GR" sz="9600" dirty="0"/>
              <a:t> – πτώση τιμών</a:t>
            </a:r>
          </a:p>
          <a:p>
            <a:endParaRPr lang="el-GR" sz="6200" dirty="0"/>
          </a:p>
          <a:p>
            <a:r>
              <a:rPr lang="el-GR" sz="6200" b="1" dirty="0"/>
              <a:t> </a:t>
            </a:r>
            <a:r>
              <a:rPr lang="el-GR" sz="9600" b="1" dirty="0"/>
              <a:t>Επιστημονικός όρος </a:t>
            </a:r>
            <a:r>
              <a:rPr lang="el-GR" sz="9600" dirty="0"/>
              <a:t>:</a:t>
            </a:r>
          </a:p>
          <a:p>
            <a:pPr>
              <a:buNone/>
            </a:pPr>
            <a:r>
              <a:rPr lang="el-GR" sz="6200" dirty="0"/>
              <a:t>        </a:t>
            </a:r>
            <a:r>
              <a:rPr lang="el-GR" sz="9600" b="1" dirty="0" err="1">
                <a:solidFill>
                  <a:srgbClr val="FFFF00"/>
                </a:solidFill>
              </a:rPr>
              <a:t>Γενόσημο</a:t>
            </a:r>
            <a:r>
              <a:rPr lang="el-GR" sz="9600" dirty="0"/>
              <a:t> : φάρμακο </a:t>
            </a:r>
            <a:r>
              <a:rPr lang="el-GR" sz="9600" b="1" dirty="0">
                <a:solidFill>
                  <a:srgbClr val="FFFF00"/>
                </a:solidFill>
              </a:rPr>
              <a:t>ακριβώς όμοιο </a:t>
            </a:r>
            <a:r>
              <a:rPr lang="el-GR" sz="9600" dirty="0"/>
              <a:t>ως προς  δοσολογία, τρόπο χορήγησης, ,</a:t>
            </a:r>
            <a:r>
              <a:rPr lang="el-GR" sz="9600" dirty="0" err="1"/>
              <a:t>βιο</a:t>
            </a:r>
            <a:r>
              <a:rPr lang="el-GR" sz="9600" b="1" dirty="0" err="1"/>
              <a:t>ϊ</a:t>
            </a:r>
            <a:r>
              <a:rPr lang="el-GR" sz="9600" dirty="0" err="1"/>
              <a:t>σοδυναμία</a:t>
            </a:r>
            <a:r>
              <a:rPr lang="el-GR" sz="9600" dirty="0"/>
              <a:t> , αποτελεσματικότητα, ασφάλεια και ποιότητα</a:t>
            </a:r>
          </a:p>
          <a:p>
            <a:pPr>
              <a:buNone/>
            </a:pPr>
            <a:r>
              <a:rPr lang="el-GR" sz="6200" dirty="0"/>
              <a:t>        </a:t>
            </a:r>
            <a:r>
              <a:rPr lang="el-GR" sz="9600" dirty="0" err="1">
                <a:solidFill>
                  <a:srgbClr val="FFFF00"/>
                </a:solidFill>
              </a:rPr>
              <a:t>Βιοομοειδές</a:t>
            </a:r>
            <a:r>
              <a:rPr lang="el-GR" sz="9600" dirty="0"/>
              <a:t> : φάρμακο  </a:t>
            </a:r>
            <a:r>
              <a:rPr lang="el-GR" sz="9600" b="1" dirty="0">
                <a:solidFill>
                  <a:srgbClr val="FFFF00"/>
                </a:solidFill>
              </a:rPr>
              <a:t>«παρόμοιο» </a:t>
            </a:r>
            <a:r>
              <a:rPr lang="el-GR" sz="9600" dirty="0"/>
              <a:t>με ένα βιολογικό φάρμακο</a:t>
            </a:r>
            <a:endParaRPr lang="el-GR"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Φαρμακοοικονομία</a:t>
            </a:r>
            <a:r>
              <a:rPr lang="el-GR" dirty="0"/>
              <a:t> </a:t>
            </a:r>
          </a:p>
        </p:txBody>
      </p:sp>
      <p:sp>
        <p:nvSpPr>
          <p:cNvPr id="3" name="2 - Θέση περιεχομένου"/>
          <p:cNvSpPr>
            <a:spLocks noGrp="1"/>
          </p:cNvSpPr>
          <p:nvPr>
            <p:ph idx="1"/>
          </p:nvPr>
        </p:nvSpPr>
        <p:spPr/>
        <p:txBody>
          <a:bodyPr>
            <a:normAutofit fontScale="92500" lnSpcReduction="10000"/>
          </a:bodyPr>
          <a:lstStyle/>
          <a:p>
            <a:r>
              <a:rPr lang="el-GR" dirty="0" err="1"/>
              <a:t>Etanercept</a:t>
            </a:r>
            <a:r>
              <a:rPr lang="el-GR" dirty="0"/>
              <a:t>   αρχικά από την</a:t>
            </a:r>
            <a:r>
              <a:rPr lang="en-US" dirty="0"/>
              <a:t> </a:t>
            </a:r>
            <a:r>
              <a:rPr lang="el-GR" dirty="0"/>
              <a:t>εταιρεία </a:t>
            </a:r>
            <a:r>
              <a:rPr lang="el-GR" dirty="0" err="1"/>
              <a:t>Immunex</a:t>
            </a:r>
            <a:r>
              <a:rPr lang="el-GR" dirty="0"/>
              <a:t> για θεραπεία  σήψης, αλλά απέτυχε σε κλινικές δοκιμές. </a:t>
            </a:r>
          </a:p>
          <a:p>
            <a:r>
              <a:rPr lang="el-GR" dirty="0"/>
              <a:t>Ενώ οι περισσότερες εταιρείες θα είχαν απορρίψει ένα αποτυχημένο φάρμακο, η  </a:t>
            </a:r>
            <a:r>
              <a:rPr lang="el-GR" dirty="0" err="1"/>
              <a:t>Immunex</a:t>
            </a:r>
            <a:r>
              <a:rPr lang="el-GR" dirty="0"/>
              <a:t> ανέστησε το </a:t>
            </a:r>
            <a:r>
              <a:rPr lang="el-GR" dirty="0" err="1"/>
              <a:t>etancercept</a:t>
            </a:r>
            <a:r>
              <a:rPr lang="el-GR" dirty="0"/>
              <a:t> δοκιμάζοντάς το σε ασθενείς με ρευματοειδή αρθρίτιδα</a:t>
            </a:r>
          </a:p>
          <a:p>
            <a:r>
              <a:rPr lang="el-GR" dirty="0"/>
              <a:t> Η απόκτηση του </a:t>
            </a:r>
            <a:r>
              <a:rPr lang="el-GR" dirty="0" err="1"/>
              <a:t>etanercept</a:t>
            </a:r>
            <a:r>
              <a:rPr lang="el-GR" dirty="0"/>
              <a:t> - εκτόξευση εσόδων- ήταν ο κύριος λόγος που η </a:t>
            </a:r>
            <a:r>
              <a:rPr lang="el-GR" dirty="0" err="1"/>
              <a:t>Amgen</a:t>
            </a:r>
            <a:r>
              <a:rPr lang="el-GR" dirty="0"/>
              <a:t> αγόρασε την </a:t>
            </a:r>
            <a:r>
              <a:rPr lang="el-GR" dirty="0" err="1"/>
              <a:t>Immunex</a:t>
            </a:r>
            <a:r>
              <a:rPr lang="el-GR" dirty="0"/>
              <a:t> το 2002</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br>
              <a:rPr lang="el-GR" sz="3200" dirty="0"/>
            </a:br>
            <a:br>
              <a:rPr lang="el-GR" sz="3200" dirty="0"/>
            </a:br>
            <a:r>
              <a:rPr lang="el-GR" sz="3200" b="1" dirty="0"/>
              <a:t>Φαρμακευτική εκπαίδευση στην Ελλάδα</a:t>
            </a:r>
            <a:br>
              <a:rPr lang="el-GR" sz="3200" b="1" dirty="0"/>
            </a:br>
            <a:br>
              <a:rPr lang="el-GR" sz="3200" b="1" dirty="0"/>
            </a:br>
            <a:endParaRPr lang="el-GR" sz="3200" b="1" dirty="0"/>
          </a:p>
        </p:txBody>
      </p:sp>
      <p:sp>
        <p:nvSpPr>
          <p:cNvPr id="3" name="2 - Θέση περιεχομένου"/>
          <p:cNvSpPr>
            <a:spLocks noGrp="1"/>
          </p:cNvSpPr>
          <p:nvPr>
            <p:ph idx="1"/>
          </p:nvPr>
        </p:nvSpPr>
        <p:spPr>
          <a:xfrm>
            <a:off x="457200" y="1268760"/>
            <a:ext cx="8229600" cy="4857403"/>
          </a:xfrm>
        </p:spPr>
        <p:txBody>
          <a:bodyPr>
            <a:noAutofit/>
          </a:bodyPr>
          <a:lstStyle/>
          <a:p>
            <a:r>
              <a:rPr lang="el-GR" sz="2000" dirty="0"/>
              <a:t>Β.Δ. </a:t>
            </a:r>
            <a:r>
              <a:rPr lang="el-GR" sz="2000" dirty="0">
                <a:solidFill>
                  <a:srgbClr val="FFFF00"/>
                </a:solidFill>
              </a:rPr>
              <a:t>1835</a:t>
            </a:r>
            <a:r>
              <a:rPr lang="el-GR" sz="2000" dirty="0"/>
              <a:t> "διδασκαλείο </a:t>
            </a:r>
            <a:r>
              <a:rPr lang="el-GR" sz="2000" dirty="0" err="1"/>
              <a:t>Χειρουργίας</a:t>
            </a:r>
            <a:r>
              <a:rPr lang="el-GR" sz="2000" dirty="0"/>
              <a:t>, Ιατρικής και Φαρμακοποιίας</a:t>
            </a:r>
          </a:p>
          <a:p>
            <a:r>
              <a:rPr lang="el-GR" sz="2000" dirty="0">
                <a:solidFill>
                  <a:srgbClr val="FFFF00"/>
                </a:solidFill>
              </a:rPr>
              <a:t>1843</a:t>
            </a:r>
            <a:r>
              <a:rPr lang="el-GR" sz="2000" b="1" dirty="0"/>
              <a:t> </a:t>
            </a:r>
            <a:r>
              <a:rPr lang="el-GR" sz="2000" dirty="0"/>
              <a:t>πρώτο Φαρμακευτικό Σχολείο   3 εξάμηνα , αργότερα  2 χρόνια</a:t>
            </a:r>
          </a:p>
          <a:p>
            <a:r>
              <a:rPr lang="el-GR" sz="2000" b="1" dirty="0">
                <a:solidFill>
                  <a:srgbClr val="FFFF00"/>
                </a:solidFill>
              </a:rPr>
              <a:t>1905</a:t>
            </a:r>
            <a:r>
              <a:rPr lang="el-GR" sz="2000" dirty="0"/>
              <a:t> επανήλθε στην Ιατρική Σχολή ,</a:t>
            </a:r>
            <a:r>
              <a:rPr lang="el-GR" sz="2000" b="1" dirty="0">
                <a:solidFill>
                  <a:srgbClr val="FFFF00"/>
                </a:solidFill>
              </a:rPr>
              <a:t>1922 </a:t>
            </a:r>
            <a:r>
              <a:rPr lang="el-GR" sz="2000" dirty="0"/>
              <a:t>στη Φυσικομαθηματική, </a:t>
            </a:r>
            <a:r>
              <a:rPr lang="el-GR" sz="2000" b="1" dirty="0">
                <a:solidFill>
                  <a:srgbClr val="FFFF00"/>
                </a:solidFill>
              </a:rPr>
              <a:t>1982,  </a:t>
            </a:r>
            <a:r>
              <a:rPr lang="el-GR" sz="2000" dirty="0"/>
              <a:t>Τμήμα της Σχολής Επιστημών Υγείας, μαζί με Ιατρική, Οδοντιατρική  και Νοσηλευτική</a:t>
            </a:r>
          </a:p>
          <a:p>
            <a:r>
              <a:rPr lang="el-GR" sz="2000" dirty="0">
                <a:solidFill>
                  <a:srgbClr val="FFFF00"/>
                </a:solidFill>
              </a:rPr>
              <a:t>1870 </a:t>
            </a:r>
            <a:r>
              <a:rPr lang="el-GR" sz="2000" dirty="0"/>
              <a:t>στην αυλή της οικίας Παπαδοπούλου (Μασσαλίας και Ακαδημίας) το πρώτο Χημείο και </a:t>
            </a:r>
            <a:r>
              <a:rPr lang="el-GR" sz="2000" dirty="0">
                <a:solidFill>
                  <a:srgbClr val="FFFF00"/>
                </a:solidFill>
              </a:rPr>
              <a:t>1928 </a:t>
            </a:r>
            <a:r>
              <a:rPr lang="el-GR" sz="2000" dirty="0"/>
              <a:t>μεταφέρθηκε στην οδό </a:t>
            </a:r>
            <a:r>
              <a:rPr lang="el-GR" sz="2000" dirty="0">
                <a:solidFill>
                  <a:srgbClr val="FFFF00"/>
                </a:solidFill>
              </a:rPr>
              <a:t>Σόλωνος</a:t>
            </a:r>
          </a:p>
          <a:p>
            <a:r>
              <a:rPr lang="el-GR" sz="2000" dirty="0">
                <a:solidFill>
                  <a:srgbClr val="FFFF00"/>
                </a:solidFill>
              </a:rPr>
              <a:t>1928</a:t>
            </a:r>
            <a:r>
              <a:rPr lang="el-GR" sz="2000" dirty="0"/>
              <a:t> πρώτη Έδρα  Φαρμακευτική Χημεία</a:t>
            </a:r>
          </a:p>
          <a:p>
            <a:r>
              <a:rPr lang="el-GR" sz="2000" dirty="0">
                <a:solidFill>
                  <a:srgbClr val="FFFF00"/>
                </a:solidFill>
              </a:rPr>
              <a:t>1932 </a:t>
            </a:r>
            <a:r>
              <a:rPr lang="el-GR" sz="2000" dirty="0"/>
              <a:t>Έδρα Φαρμακογνωσίας</a:t>
            </a:r>
          </a:p>
          <a:p>
            <a:r>
              <a:rPr lang="el-GR" sz="2000" dirty="0">
                <a:solidFill>
                  <a:srgbClr val="FFFF00"/>
                </a:solidFill>
              </a:rPr>
              <a:t>1979</a:t>
            </a:r>
            <a:r>
              <a:rPr lang="el-GR" sz="2000" dirty="0"/>
              <a:t> Έδρα Φαρμακευτικής Τεχνολογίας </a:t>
            </a:r>
          </a:p>
          <a:p>
            <a:r>
              <a:rPr lang="el-GR" sz="2000" dirty="0"/>
              <a:t>Νόμος 1268/ </a:t>
            </a:r>
            <a:r>
              <a:rPr lang="el-GR" sz="2000" dirty="0">
                <a:solidFill>
                  <a:srgbClr val="FFFF00"/>
                </a:solidFill>
              </a:rPr>
              <a:t>1982</a:t>
            </a:r>
            <a:r>
              <a:rPr lang="el-GR" sz="2000" dirty="0"/>
              <a:t>, έδρες  μετονομάστηκαν σε Τομείς</a:t>
            </a:r>
          </a:p>
          <a:p>
            <a:r>
              <a:rPr lang="el-GR" sz="2000" dirty="0"/>
              <a:t>Η φοίτηση στο Τμήμα Φαρμακευτικής από το Ακαδημαϊκό Έτος </a:t>
            </a:r>
            <a:r>
              <a:rPr lang="el-GR" sz="2000" dirty="0">
                <a:solidFill>
                  <a:srgbClr val="FFFF00"/>
                </a:solidFill>
              </a:rPr>
              <a:t>1993-94 </a:t>
            </a:r>
            <a:r>
              <a:rPr lang="el-GR" sz="2000" dirty="0"/>
              <a:t>είναι πενταετής (10 εξάμηνα), σύμφωνα με το Προεδρικό Διάταγμα 110/1993</a:t>
            </a:r>
          </a:p>
          <a:p>
            <a:endParaRPr lang="el-GR" sz="2000" dirty="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br>
              <a:rPr lang="el-GR" dirty="0"/>
            </a:br>
            <a:r>
              <a:rPr lang="el-GR" dirty="0"/>
              <a:t>«</a:t>
            </a:r>
            <a:r>
              <a:rPr lang="el-GR" b="1" dirty="0">
                <a:solidFill>
                  <a:srgbClr val="FFFF00"/>
                </a:solidFill>
              </a:rPr>
              <a:t>ο </a:t>
            </a:r>
            <a:r>
              <a:rPr lang="el-GR" b="1" dirty="0" err="1">
                <a:solidFill>
                  <a:srgbClr val="FFFF00"/>
                </a:solidFill>
              </a:rPr>
              <a:t>Σωτήρ</a:t>
            </a:r>
            <a:r>
              <a:rPr lang="el-GR" b="1" dirty="0">
                <a:solidFill>
                  <a:srgbClr val="FFFF00"/>
                </a:solidFill>
              </a:rPr>
              <a:t>» το πρώτο φαρμακείο του ελληνικού κράτους </a:t>
            </a:r>
            <a:br>
              <a:rPr lang="el-GR" dirty="0"/>
            </a:br>
            <a:endParaRPr lang="el-GR" dirty="0"/>
          </a:p>
        </p:txBody>
      </p:sp>
      <p:sp>
        <p:nvSpPr>
          <p:cNvPr id="3" name="2 - Θέση περιεχομένου"/>
          <p:cNvSpPr>
            <a:spLocks noGrp="1"/>
          </p:cNvSpPr>
          <p:nvPr>
            <p:ph idx="1"/>
          </p:nvPr>
        </p:nvSpPr>
        <p:spPr>
          <a:xfrm>
            <a:off x="4860032" y="1600200"/>
            <a:ext cx="3826768" cy="4525963"/>
          </a:xfrm>
        </p:spPr>
        <p:txBody>
          <a:bodyPr>
            <a:normAutofit fontScale="92500"/>
          </a:bodyPr>
          <a:lstStyle/>
          <a:p>
            <a:r>
              <a:rPr lang="el-GR" dirty="0"/>
              <a:t> 1828 στο Ναύπλιο</a:t>
            </a:r>
          </a:p>
          <a:p>
            <a:r>
              <a:rPr lang="el-GR" dirty="0"/>
              <a:t> ιδρυτής Ιταλός </a:t>
            </a:r>
            <a:r>
              <a:rPr lang="el-GR" dirty="0" err="1"/>
              <a:t>Βονιφάτιος</a:t>
            </a:r>
            <a:r>
              <a:rPr lang="el-GR" dirty="0"/>
              <a:t> </a:t>
            </a:r>
            <a:r>
              <a:rPr lang="el-GR" dirty="0" err="1"/>
              <a:t>Βοναφίν</a:t>
            </a:r>
            <a:endParaRPr lang="el-GR" dirty="0"/>
          </a:p>
          <a:p>
            <a:r>
              <a:rPr lang="el-GR" dirty="0"/>
              <a:t>1831 ταρίχευσε Ιωάννη Καποδίστρια φίλο του από φοιτητικά χρόνια</a:t>
            </a:r>
          </a:p>
          <a:p>
            <a:pPr>
              <a:buNone/>
            </a:pPr>
            <a:br>
              <a:rPr lang="el-GR" dirty="0"/>
            </a:br>
            <a:endParaRPr lang="el-GR" dirty="0"/>
          </a:p>
        </p:txBody>
      </p:sp>
      <p:pic>
        <p:nvPicPr>
          <p:cNvPr id="1026" name="Picture 2" descr="main photo"/>
          <p:cNvPicPr>
            <a:picLocks noChangeAspect="1" noChangeArrowheads="1"/>
          </p:cNvPicPr>
          <p:nvPr/>
        </p:nvPicPr>
        <p:blipFill>
          <a:blip r:embed="rId3" cstate="print"/>
          <a:srcRect/>
          <a:stretch>
            <a:fillRect/>
          </a:stretch>
        </p:blipFill>
        <p:spPr bwMode="auto">
          <a:xfrm>
            <a:off x="251520" y="1844824"/>
            <a:ext cx="4104456" cy="3744416"/>
          </a:xfrm>
          <a:prstGeom prst="rect">
            <a:avLst/>
          </a:prstGeom>
          <a:noFill/>
        </p:spPr>
      </p:pic>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Φαρμακολογία στην Ελλάδα</a:t>
            </a:r>
          </a:p>
        </p:txBody>
      </p:sp>
      <p:sp>
        <p:nvSpPr>
          <p:cNvPr id="3" name="2 - Θέση περιεχομένου"/>
          <p:cNvSpPr>
            <a:spLocks noGrp="1"/>
          </p:cNvSpPr>
          <p:nvPr>
            <p:ph idx="1"/>
          </p:nvPr>
        </p:nvSpPr>
        <p:spPr/>
        <p:txBody>
          <a:bodyPr>
            <a:normAutofit lnSpcReduction="10000"/>
          </a:bodyPr>
          <a:lstStyle/>
          <a:p>
            <a:pPr>
              <a:buNone/>
            </a:pPr>
            <a:r>
              <a:rPr lang="el-GR" dirty="0"/>
              <a:t>    </a:t>
            </a:r>
            <a:r>
              <a:rPr lang="el-GR" b="1" dirty="0">
                <a:solidFill>
                  <a:srgbClr val="FFFF00"/>
                </a:solidFill>
              </a:rPr>
              <a:t>Γεώργιος </a:t>
            </a:r>
            <a:r>
              <a:rPr lang="el-GR" b="1" dirty="0" err="1">
                <a:solidFill>
                  <a:srgbClr val="FFFF00"/>
                </a:solidFill>
              </a:rPr>
              <a:t>Ιωακείμογλου</a:t>
            </a:r>
            <a:r>
              <a:rPr lang="el-GR" dirty="0">
                <a:solidFill>
                  <a:srgbClr val="FFFF00"/>
                </a:solidFill>
              </a:rPr>
              <a:t>, </a:t>
            </a:r>
            <a:r>
              <a:rPr lang="el-GR" b="1" dirty="0">
                <a:solidFill>
                  <a:srgbClr val="FFFF00"/>
                </a:solidFill>
              </a:rPr>
              <a:t>: Θεμελιωτής της σύγχρονης Πειραματικής Φαρμακολογίας </a:t>
            </a:r>
          </a:p>
          <a:p>
            <a:pPr>
              <a:buNone/>
            </a:pPr>
            <a:r>
              <a:rPr lang="el-GR" b="1" dirty="0"/>
              <a:t>    </a:t>
            </a:r>
            <a:r>
              <a:rPr lang="el-GR" sz="2000" b="1" dirty="0"/>
              <a:t>1887 </a:t>
            </a:r>
            <a:r>
              <a:rPr lang="el-GR" sz="2000" dirty="0"/>
              <a:t>Σμύρνη,  </a:t>
            </a:r>
            <a:r>
              <a:rPr lang="el-GR" sz="2000" b="1" dirty="0"/>
              <a:t>1905</a:t>
            </a:r>
            <a:r>
              <a:rPr lang="el-GR" sz="2000" dirty="0"/>
              <a:t>  Βερολίνο  (</a:t>
            </a:r>
            <a:r>
              <a:rPr lang="el-GR" sz="2000" dirty="0" err="1"/>
              <a:t>Πρωσσία</a:t>
            </a:r>
            <a:r>
              <a:rPr lang="el-GR" sz="2000" dirty="0"/>
              <a:t>) Ιατρική Σχολή, αρίστευσε  ειδική άδεια για κρατική εξέταση (</a:t>
            </a:r>
            <a:r>
              <a:rPr lang="el-GR" sz="2000" dirty="0" err="1"/>
              <a:t>Staatsexamen</a:t>
            </a:r>
            <a:r>
              <a:rPr lang="el-GR" sz="2000" dirty="0"/>
              <a:t>), όπως οι Γερμανοί πολίτες, αντί  διδακτορικών εξετάσεων αλλοδαπών! </a:t>
            </a:r>
            <a:r>
              <a:rPr lang="el-GR" sz="2000" b="1" dirty="0"/>
              <a:t>1913</a:t>
            </a:r>
            <a:r>
              <a:rPr lang="el-GR" sz="2000" dirty="0"/>
              <a:t> θέση βοηθού  Χημείας </a:t>
            </a:r>
            <a:r>
              <a:rPr lang="el-GR" sz="2000" dirty="0" err="1"/>
              <a:t>Φαρμακολογείου</a:t>
            </a:r>
            <a:r>
              <a:rPr lang="el-GR" sz="2000" dirty="0"/>
              <a:t>  Βερολίνου,  σύσταση χημικού </a:t>
            </a:r>
            <a:r>
              <a:rPr lang="el-GR" sz="2000" dirty="0" err="1"/>
              <a:t>Emil</a:t>
            </a:r>
            <a:r>
              <a:rPr lang="el-GR" sz="2000" dirty="0"/>
              <a:t> </a:t>
            </a:r>
            <a:r>
              <a:rPr lang="el-GR" sz="2000" dirty="0" err="1"/>
              <a:t>Fischer</a:t>
            </a:r>
            <a:r>
              <a:rPr lang="el-GR" sz="2000" dirty="0"/>
              <a:t> (</a:t>
            </a:r>
            <a:r>
              <a:rPr lang="el-GR" sz="2000" dirty="0" err="1"/>
              <a:t>Nobel</a:t>
            </a:r>
            <a:r>
              <a:rPr lang="el-GR" sz="2000" dirty="0"/>
              <a:t> Χημείας  1905)</a:t>
            </a:r>
          </a:p>
          <a:p>
            <a:pPr>
              <a:buNone/>
            </a:pPr>
            <a:r>
              <a:rPr lang="el-GR" sz="2000" dirty="0"/>
              <a:t>       πρωτότυπες μέθοδοί  ανίχνευση δηλητηρίων ( ίκτερο ,εργάτες εργοστασίου αεροπλάνων βερνίκι με το οποίο </a:t>
            </a:r>
            <a:r>
              <a:rPr lang="el-GR" sz="2000" dirty="0" err="1"/>
              <a:t>έβαφαν,πείραμα</a:t>
            </a:r>
            <a:r>
              <a:rPr lang="el-GR" sz="2000" dirty="0"/>
              <a:t> σε σκυλιά </a:t>
            </a:r>
            <a:r>
              <a:rPr lang="el-GR" sz="2000" dirty="0" err="1"/>
              <a:t>τετραχλωραιθάνιο</a:t>
            </a:r>
            <a:r>
              <a:rPr lang="el-GR" sz="2000" dirty="0"/>
              <a:t> , </a:t>
            </a:r>
            <a:r>
              <a:rPr lang="el-GR" sz="2000" dirty="0" err="1"/>
              <a:t>ουρα</a:t>
            </a:r>
            <a:r>
              <a:rPr lang="el-GR" sz="2000" dirty="0"/>
              <a:t>  </a:t>
            </a:r>
            <a:r>
              <a:rPr lang="el-GR" sz="2000" dirty="0" err="1"/>
              <a:t>χλοχρωστικές</a:t>
            </a:r>
            <a:r>
              <a:rPr lang="el-GR" sz="2000" dirty="0"/>
              <a:t>) υφηγητής </a:t>
            </a:r>
            <a:r>
              <a:rPr lang="el-GR" sz="2000" b="1" dirty="0"/>
              <a:t>1918</a:t>
            </a:r>
            <a:r>
              <a:rPr lang="el-GR" sz="2000" dirty="0"/>
              <a:t>,</a:t>
            </a:r>
          </a:p>
          <a:p>
            <a:pPr>
              <a:buNone/>
            </a:pPr>
            <a:r>
              <a:rPr lang="el-GR" sz="2000" dirty="0"/>
              <a:t>      καθηγητής </a:t>
            </a:r>
            <a:r>
              <a:rPr lang="el-GR" sz="2000" b="1" dirty="0"/>
              <a:t>1922-27</a:t>
            </a:r>
            <a:r>
              <a:rPr lang="el-GR" sz="2000" dirty="0"/>
              <a:t> ΕΚΠΑ </a:t>
            </a:r>
            <a:r>
              <a:rPr lang="el-GR" sz="2000" b="1" dirty="0"/>
              <a:t>1928</a:t>
            </a:r>
            <a:r>
              <a:rPr lang="el-GR" sz="2000" dirty="0"/>
              <a:t> , ΑΥΣ , ΑΚΑΔΗΜΙΑ ΑΘΗΝΩΝ, </a:t>
            </a:r>
            <a:endParaRPr lang="en-US" sz="2000" dirty="0"/>
          </a:p>
          <a:p>
            <a:pPr>
              <a:buNone/>
            </a:pPr>
            <a:r>
              <a:rPr lang="en-US" sz="2000" dirty="0"/>
              <a:t>      </a:t>
            </a:r>
            <a:r>
              <a:rPr lang="el-GR" sz="2000" dirty="0"/>
              <a:t>για  Παν/</a:t>
            </a:r>
            <a:r>
              <a:rPr lang="el-GR" sz="2000" dirty="0" err="1"/>
              <a:t>μιο</a:t>
            </a:r>
            <a:r>
              <a:rPr lang="el-GR" sz="2000" dirty="0"/>
              <a:t> Σμύρνης - ανέκοψε καταστροφή 1922    </a:t>
            </a:r>
          </a:p>
          <a:p>
            <a:pPr>
              <a:buNone/>
            </a:pPr>
            <a:endParaRPr lang="el-GR" sz="2800" dirty="0"/>
          </a:p>
          <a:p>
            <a:pPr>
              <a:buNone/>
            </a:pPr>
            <a:endParaRPr lang="el-GR" sz="28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Φαρμακευτική</a:t>
            </a:r>
            <a:r>
              <a:rPr lang="el-GR" dirty="0">
                <a:solidFill>
                  <a:srgbClr val="FFFF00"/>
                </a:solidFill>
              </a:rPr>
              <a:t>  </a:t>
            </a:r>
            <a:r>
              <a:rPr lang="el-GR" b="1" dirty="0">
                <a:solidFill>
                  <a:srgbClr val="FFFF00"/>
                </a:solidFill>
              </a:rPr>
              <a:t>τεχνολογία</a:t>
            </a:r>
          </a:p>
        </p:txBody>
      </p:sp>
      <p:sp>
        <p:nvSpPr>
          <p:cNvPr id="3" name="2 - Θέση περιεχομένου"/>
          <p:cNvSpPr>
            <a:spLocks noGrp="1"/>
          </p:cNvSpPr>
          <p:nvPr>
            <p:ph idx="1"/>
          </p:nvPr>
        </p:nvSpPr>
        <p:spPr/>
        <p:txBody>
          <a:bodyPr>
            <a:normAutofit/>
          </a:bodyPr>
          <a:lstStyle/>
          <a:p>
            <a:r>
              <a:rPr lang="el-GR" dirty="0"/>
              <a:t>Μορφοποίηση   φαρμακευτικών ουσιών  σε σκευάσματα (χάπια, σιρόπια, ενέσιμα κλπ) και καλλυντικά προϊόντα</a:t>
            </a:r>
          </a:p>
          <a:p>
            <a:r>
              <a:rPr lang="el-GR" dirty="0"/>
              <a:t> διευκόλυνση χορήγησης  στον ασθενή</a:t>
            </a:r>
          </a:p>
          <a:p>
            <a:r>
              <a:rPr lang="el-GR" dirty="0"/>
              <a:t>προστασία δραστικών ουσιών από αλλοιώσεις  και χημικές μεταβολές</a:t>
            </a:r>
          </a:p>
          <a:p>
            <a:r>
              <a:rPr lang="el-GR" dirty="0" err="1"/>
              <a:t>Εκδοχα</a:t>
            </a:r>
            <a:r>
              <a:rPr lang="el-GR" dirty="0"/>
              <a:t> : Αδρανείς ουσίες που βοηθούν στη μορφοποίηση των φαρμάκων</a:t>
            </a:r>
          </a:p>
          <a:p>
            <a:endParaRPr lang="el-GR"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t>Απαρχές  Ελληνικής Φαρμακευτικής Βιομηχανίας </a:t>
            </a:r>
            <a:br>
              <a:rPr lang="en-US" sz="2800" b="1" u="sng" dirty="0"/>
            </a:br>
            <a:endParaRPr lang="el-GR" sz="2800" b="1" dirty="0"/>
          </a:p>
        </p:txBody>
      </p:sp>
      <p:sp>
        <p:nvSpPr>
          <p:cNvPr id="3" name="2 - Θέση περιεχομένου"/>
          <p:cNvSpPr>
            <a:spLocks noGrp="1"/>
          </p:cNvSpPr>
          <p:nvPr>
            <p:ph idx="1"/>
          </p:nvPr>
        </p:nvSpPr>
        <p:spPr/>
        <p:txBody>
          <a:bodyPr>
            <a:normAutofit/>
          </a:bodyPr>
          <a:lstStyle/>
          <a:p>
            <a:r>
              <a:rPr lang="el-GR" sz="2800" b="1" dirty="0">
                <a:solidFill>
                  <a:srgbClr val="FFFF00"/>
                </a:solidFill>
              </a:rPr>
              <a:t>«Χρωματουργεία Πειραιώς» </a:t>
            </a:r>
            <a:r>
              <a:rPr lang="en-US" sz="2800" b="1" dirty="0">
                <a:solidFill>
                  <a:srgbClr val="FFFF00"/>
                </a:solidFill>
              </a:rPr>
              <a:t> </a:t>
            </a:r>
            <a:r>
              <a:rPr lang="el-GR" sz="2800" b="1" dirty="0">
                <a:solidFill>
                  <a:srgbClr val="FFFF00"/>
                </a:solidFill>
              </a:rPr>
              <a:t>ΧΡΩΠΕΙ </a:t>
            </a:r>
            <a:r>
              <a:rPr lang="en-US" sz="2800" b="1" dirty="0">
                <a:solidFill>
                  <a:srgbClr val="FFFF00"/>
                </a:solidFill>
              </a:rPr>
              <a:t> 1</a:t>
            </a:r>
            <a:r>
              <a:rPr lang="el-GR" sz="2800" b="1" dirty="0">
                <a:solidFill>
                  <a:srgbClr val="FFFF00"/>
                </a:solidFill>
              </a:rPr>
              <a:t>883</a:t>
            </a:r>
            <a:endParaRPr lang="de-DE" sz="2800" b="1" dirty="0">
              <a:solidFill>
                <a:srgbClr val="FFFF00"/>
              </a:solidFill>
            </a:endParaRPr>
          </a:p>
          <a:p>
            <a:pPr>
              <a:buNone/>
            </a:pPr>
            <a:r>
              <a:rPr lang="en-US" dirty="0"/>
              <a:t>    </a:t>
            </a:r>
            <a:r>
              <a:rPr lang="el-GR" dirty="0"/>
              <a:t>ΧΡΩΠΕΙ</a:t>
            </a:r>
            <a:r>
              <a:rPr lang="en-US" dirty="0"/>
              <a:t> </a:t>
            </a:r>
            <a:r>
              <a:rPr lang="el-GR" dirty="0"/>
              <a:t>αναλγητικό-παυσίπονο «</a:t>
            </a:r>
            <a:r>
              <a:rPr lang="el-GR" dirty="0" err="1"/>
              <a:t>αλγκόν</a:t>
            </a:r>
            <a:r>
              <a:rPr lang="el-GR" dirty="0"/>
              <a:t>» (με δραστική ουσία το </a:t>
            </a:r>
            <a:r>
              <a:rPr lang="el-GR" dirty="0" err="1"/>
              <a:t>ακετυλοσαλικυλικό</a:t>
            </a:r>
            <a:r>
              <a:rPr lang="el-GR" dirty="0"/>
              <a:t> οξύ), που είχε χαρακτηριστεί και σαν Ελληνική έκδοση της ασπιρίνης</a:t>
            </a:r>
            <a:endParaRPr lang="en-US" dirty="0"/>
          </a:p>
          <a:p>
            <a:pPr>
              <a:buNone/>
            </a:pPr>
            <a:endParaRPr lang="en-US" dirty="0"/>
          </a:p>
          <a:p>
            <a:r>
              <a:rPr lang="en-US" b="1" dirty="0">
                <a:solidFill>
                  <a:srgbClr val="FFFF00"/>
                </a:solidFill>
              </a:rPr>
              <a:t> </a:t>
            </a:r>
            <a:r>
              <a:rPr lang="el-GR" b="1" dirty="0">
                <a:solidFill>
                  <a:srgbClr val="FFFF00"/>
                </a:solidFill>
              </a:rPr>
              <a:t>ΧΡΩΜΑΤΟΥΡΓΕΙΑ  </a:t>
            </a:r>
            <a:r>
              <a:rPr lang="en-US" b="1" dirty="0">
                <a:solidFill>
                  <a:srgbClr val="FFFF00"/>
                </a:solidFill>
              </a:rPr>
              <a:t>ADELCO</a:t>
            </a:r>
            <a:r>
              <a:rPr lang="el-GR" b="1" dirty="0">
                <a:solidFill>
                  <a:srgbClr val="FFFF00"/>
                </a:solidFill>
              </a:rPr>
              <a:t> 1934</a:t>
            </a:r>
            <a:endParaRPr lang="en-US" b="1" dirty="0">
              <a:solidFill>
                <a:srgbClr val="FFFF00"/>
              </a:solidFill>
            </a:endParaRPr>
          </a:p>
          <a:p>
            <a:pPr>
              <a:buNone/>
            </a:pPr>
            <a:r>
              <a:rPr lang="en-US" dirty="0"/>
              <a:t>     ADELCO S.A. Pharmaceuticals and Cosmetics</a:t>
            </a:r>
            <a:endParaRPr lang="el-GR" dirty="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p>
        </p:txBody>
      </p:sp>
      <p:sp>
        <p:nvSpPr>
          <p:cNvPr id="3" name="2 - Θέση περιεχομένου"/>
          <p:cNvSpPr>
            <a:spLocks noGrp="1"/>
          </p:cNvSpPr>
          <p:nvPr>
            <p:ph idx="1"/>
          </p:nvPr>
        </p:nvSpPr>
        <p:spPr>
          <a:xfrm>
            <a:off x="457200" y="692696"/>
            <a:ext cx="8229600" cy="5433467"/>
          </a:xfrm>
        </p:spPr>
        <p:txBody>
          <a:bodyPr>
            <a:normAutofit/>
          </a:bodyPr>
          <a:lstStyle/>
          <a:p>
            <a:pPr>
              <a:buNone/>
            </a:pPr>
            <a:r>
              <a:rPr lang="el-GR" dirty="0"/>
              <a:t>                        </a:t>
            </a:r>
            <a:r>
              <a:rPr lang="el-GR" b="1" dirty="0">
                <a:solidFill>
                  <a:srgbClr val="FFFF00"/>
                </a:solidFill>
              </a:rPr>
              <a:t>Τελικός Στόχος </a:t>
            </a:r>
          </a:p>
          <a:p>
            <a:pPr>
              <a:buNone/>
            </a:pPr>
            <a:r>
              <a:rPr lang="el-GR" b="1" dirty="0">
                <a:solidFill>
                  <a:srgbClr val="FFFF00"/>
                </a:solidFill>
              </a:rPr>
              <a:t>    Ιατρικής φαρμακολογίας και φαρμακευτικής</a:t>
            </a:r>
          </a:p>
          <a:p>
            <a:pPr>
              <a:buNone/>
            </a:pPr>
            <a:r>
              <a:rPr lang="el-GR" dirty="0"/>
              <a:t>    να γίνει εφικτό :</a:t>
            </a:r>
          </a:p>
          <a:p>
            <a:pPr>
              <a:buNone/>
            </a:pPr>
            <a:r>
              <a:rPr lang="el-GR" dirty="0"/>
              <a:t>    οι διαταραχές  στη λειτουργία των ιστών ως συμπτώματα ασθένειας ,οι αποκλίσεις από την ισορροπημένη φυσιολογική ζωή και αποσυνθέσεις ιστών ως χημικές αλλοιώσεις να τροποποιούνται πίσω στο καθιερωμένο φυσιολογικό, με την ιατρική χορήγηση των κατάλληλων φαρμακευτικών σκευασμάτων</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491880" y="274638"/>
            <a:ext cx="4896544" cy="1143000"/>
          </a:xfrm>
        </p:spPr>
        <p:txBody>
          <a:bodyPr/>
          <a:lstStyle/>
          <a:p>
            <a:r>
              <a:rPr lang="el-GR" dirty="0"/>
              <a:t> </a:t>
            </a:r>
            <a:r>
              <a:rPr lang="el-GR" b="1" dirty="0">
                <a:solidFill>
                  <a:srgbClr val="92D050"/>
                </a:solidFill>
              </a:rPr>
              <a:t>Φαρμακογνωσία </a:t>
            </a:r>
          </a:p>
        </p:txBody>
      </p:sp>
      <p:sp>
        <p:nvSpPr>
          <p:cNvPr id="3" name="2 - Θέση περιεχομένου"/>
          <p:cNvSpPr>
            <a:spLocks noGrp="1"/>
          </p:cNvSpPr>
          <p:nvPr>
            <p:ph idx="1"/>
          </p:nvPr>
        </p:nvSpPr>
        <p:spPr>
          <a:xfrm>
            <a:off x="3563888" y="1600200"/>
            <a:ext cx="4968552" cy="4525963"/>
          </a:xfrm>
        </p:spPr>
        <p:txBody>
          <a:bodyPr>
            <a:normAutofit fontScale="47500" lnSpcReduction="20000"/>
          </a:bodyPr>
          <a:lstStyle/>
          <a:p>
            <a:pPr>
              <a:buNone/>
            </a:pPr>
            <a:r>
              <a:rPr lang="el-GR" dirty="0"/>
              <a:t> </a:t>
            </a:r>
            <a:r>
              <a:rPr lang="el-GR" sz="4400" dirty="0"/>
              <a:t> </a:t>
            </a:r>
            <a:r>
              <a:rPr lang="en-US" sz="4400" dirty="0"/>
              <a:t>    </a:t>
            </a:r>
            <a:r>
              <a:rPr lang="el-GR" sz="4400" dirty="0"/>
              <a:t>απομόνωση δραστικών συστατικών φυσικών προϊόντων (φυτικής, </a:t>
            </a:r>
            <a:r>
              <a:rPr lang="el-GR" sz="4400" dirty="0" err="1"/>
              <a:t>ζωϊκής</a:t>
            </a:r>
            <a:r>
              <a:rPr lang="el-GR" sz="4400" dirty="0"/>
              <a:t> και ορυκτής προελεύσεως- </a:t>
            </a:r>
            <a:r>
              <a:rPr lang="el-GR" sz="4400" b="1" dirty="0">
                <a:solidFill>
                  <a:srgbClr val="FFFF00"/>
                </a:solidFill>
              </a:rPr>
              <a:t>Δρόγη</a:t>
            </a:r>
            <a:r>
              <a:rPr lang="el-GR" sz="4400" dirty="0"/>
              <a:t>) ταυτοποίηση, έλεγχος και χημική μελέτη (Γενική Φαρμακογνωσία - </a:t>
            </a:r>
            <a:r>
              <a:rPr lang="el-GR" sz="4400" b="1" dirty="0" err="1">
                <a:solidFill>
                  <a:srgbClr val="FFFF00"/>
                </a:solidFill>
              </a:rPr>
              <a:t>Δρογοχημεία</a:t>
            </a:r>
            <a:r>
              <a:rPr lang="el-GR" sz="4400" b="1" dirty="0"/>
              <a:t>)</a:t>
            </a:r>
            <a:endParaRPr lang="en-US" sz="4400" b="1" dirty="0"/>
          </a:p>
          <a:p>
            <a:pPr>
              <a:buNone/>
            </a:pPr>
            <a:r>
              <a:rPr lang="el-GR" sz="4400" b="1" dirty="0"/>
              <a:t>    </a:t>
            </a:r>
          </a:p>
          <a:p>
            <a:pPr>
              <a:buNone/>
            </a:pPr>
            <a:endParaRPr lang="el-GR" b="1" dirty="0"/>
          </a:p>
          <a:p>
            <a:r>
              <a:rPr lang="el-GR" sz="5100" dirty="0"/>
              <a:t>φυσικοχημική μελέτη των φαρμακευτικού ενδιαφέροντος δρογών και αρωματικών φυτών (αιθέρια έλαια, αλκαλοειδή κλπ.) φυσιολογική δράση και χρήσεις αυτών </a:t>
            </a:r>
            <a:r>
              <a:rPr lang="el-GR" sz="5100" b="1" dirty="0">
                <a:solidFill>
                  <a:srgbClr val="FFFF00"/>
                </a:solidFill>
              </a:rPr>
              <a:t>(Εφαρμοσμένη Φαρμακογνωσία</a:t>
            </a:r>
            <a:r>
              <a:rPr lang="en-US" sz="5100" b="1" dirty="0">
                <a:solidFill>
                  <a:srgbClr val="FFFF00"/>
                </a:solidFill>
              </a:rPr>
              <a:t>)</a:t>
            </a:r>
            <a:endParaRPr lang="el-GR" sz="5100" b="1" dirty="0">
              <a:solidFill>
                <a:srgbClr val="FFFF00"/>
              </a:solidFill>
            </a:endParaRPr>
          </a:p>
          <a:p>
            <a:endParaRPr lang="el-GR" dirty="0"/>
          </a:p>
          <a:p>
            <a:endParaRPr lang="el-GR" dirty="0"/>
          </a:p>
        </p:txBody>
      </p:sp>
      <p:pic>
        <p:nvPicPr>
          <p:cNvPr id="4" name="Picture 2" descr="&quot;Papyrus Ebers&quot; από την Αίγυπτο με καταγεγραμένα 700 φάρμακα."/>
          <p:cNvPicPr>
            <a:picLocks noChangeAspect="1" noChangeArrowheads="1"/>
          </p:cNvPicPr>
          <p:nvPr/>
        </p:nvPicPr>
        <p:blipFill>
          <a:blip r:embed="rId2" cstate="print"/>
          <a:srcRect/>
          <a:stretch>
            <a:fillRect/>
          </a:stretch>
        </p:blipFill>
        <p:spPr bwMode="auto">
          <a:xfrm>
            <a:off x="683568" y="764705"/>
            <a:ext cx="2520280" cy="4176464"/>
          </a:xfrm>
          <a:prstGeom prst="rect">
            <a:avLst/>
          </a:prstGeom>
          <a:noFill/>
        </p:spPr>
      </p:pic>
      <p:sp>
        <p:nvSpPr>
          <p:cNvPr id="5" name="4 - Ορθογώνιο"/>
          <p:cNvSpPr/>
          <p:nvPr/>
        </p:nvSpPr>
        <p:spPr>
          <a:xfrm>
            <a:off x="539552" y="5229200"/>
            <a:ext cx="2664296" cy="923330"/>
          </a:xfrm>
          <a:prstGeom prst="rect">
            <a:avLst/>
          </a:prstGeom>
        </p:spPr>
        <p:txBody>
          <a:bodyPr wrap="square">
            <a:spAutoFit/>
          </a:bodyPr>
          <a:lstStyle/>
          <a:p>
            <a:r>
              <a:rPr lang="el-GR" dirty="0"/>
              <a:t>“</a:t>
            </a:r>
            <a:r>
              <a:rPr lang="el-GR" b="1" dirty="0" err="1"/>
              <a:t>Papyrus</a:t>
            </a:r>
            <a:r>
              <a:rPr lang="el-GR" dirty="0"/>
              <a:t> </a:t>
            </a:r>
            <a:r>
              <a:rPr lang="el-GR" b="1" dirty="0" err="1"/>
              <a:t>Ebers</a:t>
            </a:r>
            <a:r>
              <a:rPr lang="el-GR" dirty="0"/>
              <a:t>” 1500 </a:t>
            </a:r>
            <a:r>
              <a:rPr lang="el-GR" dirty="0" err="1"/>
              <a:t>π.Χ.</a:t>
            </a:r>
            <a:r>
              <a:rPr lang="el-GR" dirty="0"/>
              <a:t> </a:t>
            </a:r>
            <a:br>
              <a:rPr lang="el-GR" dirty="0"/>
            </a:br>
            <a:r>
              <a:rPr lang="el-GR" dirty="0"/>
              <a:t>περίφημο φαρμακευτικό αρχείο 700 φάρμακα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0648"/>
            <a:ext cx="8229600" cy="504056"/>
          </a:xfrm>
        </p:spPr>
        <p:txBody>
          <a:bodyPr>
            <a:normAutofit fontScale="90000"/>
          </a:bodyPr>
          <a:lstStyle/>
          <a:p>
            <a:br>
              <a:rPr lang="el-GR" dirty="0"/>
            </a:br>
            <a:r>
              <a:rPr lang="el-GR" sz="3600" b="1" dirty="0">
                <a:solidFill>
                  <a:srgbClr val="FFFF00"/>
                </a:solidFill>
              </a:rPr>
              <a:t>Η Ιατροχημεία επηρεάζει την Φαρμακευτική</a:t>
            </a:r>
            <a:br>
              <a:rPr lang="el-GR" sz="3600" dirty="0">
                <a:solidFill>
                  <a:srgbClr val="FFFF00"/>
                </a:solidFill>
              </a:rPr>
            </a:br>
            <a:endParaRPr lang="el-GR" sz="3600" dirty="0">
              <a:solidFill>
                <a:srgbClr val="FFFF00"/>
              </a:solidFill>
            </a:endParaRPr>
          </a:p>
        </p:txBody>
      </p:sp>
      <p:sp>
        <p:nvSpPr>
          <p:cNvPr id="3" name="2 - Θέση περιεχομένου"/>
          <p:cNvSpPr>
            <a:spLocks noGrp="1"/>
          </p:cNvSpPr>
          <p:nvPr>
            <p:ph idx="1"/>
          </p:nvPr>
        </p:nvSpPr>
        <p:spPr>
          <a:xfrm>
            <a:off x="457200" y="1412776"/>
            <a:ext cx="8229600" cy="4713387"/>
          </a:xfrm>
        </p:spPr>
        <p:txBody>
          <a:bodyPr>
            <a:normAutofit/>
          </a:bodyPr>
          <a:lstStyle/>
          <a:p>
            <a:r>
              <a:rPr lang="el-GR" dirty="0"/>
              <a:t>Παράκελσος 16</a:t>
            </a:r>
            <a:r>
              <a:rPr lang="el-GR" baseline="30000" dirty="0"/>
              <a:t>ος</a:t>
            </a:r>
            <a:r>
              <a:rPr lang="el-GR" dirty="0"/>
              <a:t> αιώνας </a:t>
            </a:r>
            <a:r>
              <a:rPr lang="el-GR" dirty="0" err="1"/>
              <a:t>μ.Χ</a:t>
            </a:r>
            <a:r>
              <a:rPr lang="el-GR" dirty="0"/>
              <a:t>. :  Ιατροχημεία</a:t>
            </a:r>
          </a:p>
          <a:p>
            <a:r>
              <a:rPr lang="el-GR" dirty="0"/>
              <a:t> Φαρμακευτική τάση μεταβολής</a:t>
            </a:r>
            <a:r>
              <a:rPr lang="el-GR" b="1" dirty="0"/>
              <a:t> </a:t>
            </a:r>
            <a:r>
              <a:rPr lang="el-GR" dirty="0"/>
              <a:t>από βοτανική σε χημική επιστήμη</a:t>
            </a:r>
          </a:p>
          <a:p>
            <a:r>
              <a:rPr lang="el-GR" dirty="0"/>
              <a:t>Αλχημεία ξένη προς χημεία , όχι πρόδρομος Φαρμακευτικής</a:t>
            </a:r>
            <a:r>
              <a:rPr lang="en-US" dirty="0"/>
              <a:t>,</a:t>
            </a:r>
            <a:r>
              <a:rPr lang="el-GR" dirty="0"/>
              <a:t> στην προσπάθεια να συνθέσει  χρυσό </a:t>
            </a:r>
            <a:r>
              <a:rPr lang="en-US" dirty="0"/>
              <a:t>,</a:t>
            </a:r>
            <a:r>
              <a:rPr lang="el-GR" dirty="0"/>
              <a:t> επινόησε και μεταβίβασε εξοπλισμό και τεχνικές χρήσιμες στην εξέλιξη της Φαρμακευτικής</a:t>
            </a:r>
            <a:r>
              <a:rPr lang="el-GR" b="1" dirty="0"/>
              <a:t> </a:t>
            </a:r>
            <a:r>
              <a:rPr lang="el-GR" dirty="0"/>
              <a:t>Χημείας</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solidFill>
                  <a:srgbClr val="FFFF00"/>
                </a:solidFill>
              </a:rPr>
              <a:t>Φαρμακευτική  Χημεία</a:t>
            </a:r>
          </a:p>
        </p:txBody>
      </p:sp>
      <p:sp>
        <p:nvSpPr>
          <p:cNvPr id="3" name="2 - Θέση περιεχομένου"/>
          <p:cNvSpPr>
            <a:spLocks noGrp="1"/>
          </p:cNvSpPr>
          <p:nvPr>
            <p:ph idx="1"/>
          </p:nvPr>
        </p:nvSpPr>
        <p:spPr>
          <a:xfrm>
            <a:off x="457200" y="1484784"/>
            <a:ext cx="8229600" cy="4641379"/>
          </a:xfrm>
        </p:spPr>
        <p:txBody>
          <a:bodyPr>
            <a:normAutofit fontScale="92500" lnSpcReduction="10000"/>
          </a:bodyPr>
          <a:lstStyle/>
          <a:p>
            <a:r>
              <a:rPr lang="el-GR" dirty="0"/>
              <a:t>σύνθεση πρωτότυπων βιολογικά δραστικών ενώσεων </a:t>
            </a:r>
          </a:p>
          <a:p>
            <a:r>
              <a:rPr lang="el-GR" dirty="0"/>
              <a:t> </a:t>
            </a:r>
            <a:r>
              <a:rPr lang="el-GR" dirty="0" err="1"/>
              <a:t>in</a:t>
            </a:r>
            <a:r>
              <a:rPr lang="el-GR" dirty="0"/>
              <a:t> </a:t>
            </a:r>
            <a:r>
              <a:rPr lang="el-GR" dirty="0" err="1"/>
              <a:t>vitro</a:t>
            </a:r>
            <a:r>
              <a:rPr lang="el-GR" dirty="0"/>
              <a:t> και </a:t>
            </a:r>
            <a:r>
              <a:rPr lang="el-GR" dirty="0" err="1"/>
              <a:t>in</a:t>
            </a:r>
            <a:r>
              <a:rPr lang="el-GR" dirty="0"/>
              <a:t> </a:t>
            </a:r>
            <a:r>
              <a:rPr lang="el-GR" dirty="0" err="1"/>
              <a:t>vivo</a:t>
            </a:r>
            <a:r>
              <a:rPr lang="el-GR" dirty="0"/>
              <a:t> δοκιμασίες, μηχανισμοί δράσης, σχέσεις χημικής δομής και βιολογικής δραστικότητας</a:t>
            </a:r>
          </a:p>
          <a:p>
            <a:r>
              <a:rPr lang="el-GR" dirty="0"/>
              <a:t>Φαρμακοχημεία : μελέτη φυσικών προϊόντων και συσχέτιση βιολογικής  δράσης με δομή και φυσικοχημικές ιδιότητες</a:t>
            </a:r>
          </a:p>
          <a:p>
            <a:r>
              <a:rPr lang="el-GR" dirty="0" err="1"/>
              <a:t>Ραδιοφάρμακα</a:t>
            </a:r>
            <a:r>
              <a:rPr lang="el-GR" dirty="0"/>
              <a:t> για διάγνωση ή θεραπεία παθήσεων (τεχνήτιο-99m)</a:t>
            </a:r>
          </a:p>
          <a:p>
            <a:endParaRPr lang="el-GR"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64704"/>
            <a:ext cx="8229600" cy="504056"/>
          </a:xfrm>
        </p:spPr>
        <p:txBody>
          <a:bodyPr>
            <a:normAutofit fontScale="90000"/>
          </a:bodyPr>
          <a:lstStyle/>
          <a:p>
            <a:r>
              <a:rPr lang="el-GR" sz="3600" b="1" dirty="0" err="1">
                <a:solidFill>
                  <a:srgbClr val="FFFF00"/>
                </a:solidFill>
              </a:rPr>
              <a:t>Ανθιση</a:t>
            </a:r>
            <a:r>
              <a:rPr lang="el-GR" sz="3600" b="1" dirty="0">
                <a:solidFill>
                  <a:srgbClr val="FFFF00"/>
                </a:solidFill>
              </a:rPr>
              <a:t> της Φαρμακευτικής Χημείας </a:t>
            </a:r>
            <a:r>
              <a:rPr lang="en-US" sz="3600" b="1" dirty="0">
                <a:solidFill>
                  <a:srgbClr val="FFFF00"/>
                </a:solidFill>
              </a:rPr>
              <a:t> </a:t>
            </a:r>
            <a:endParaRPr lang="el-GR" sz="3600" b="1" dirty="0">
              <a:solidFill>
                <a:srgbClr val="FFFF00"/>
              </a:solidFill>
            </a:endParaRPr>
          </a:p>
        </p:txBody>
      </p:sp>
      <p:sp>
        <p:nvSpPr>
          <p:cNvPr id="3" name="2 - Θέση περιεχομένου"/>
          <p:cNvSpPr>
            <a:spLocks noGrp="1"/>
          </p:cNvSpPr>
          <p:nvPr>
            <p:ph idx="1"/>
          </p:nvPr>
        </p:nvSpPr>
        <p:spPr>
          <a:xfrm>
            <a:off x="457200" y="1340768"/>
            <a:ext cx="8229600" cy="4785395"/>
          </a:xfrm>
        </p:spPr>
        <p:txBody>
          <a:bodyPr>
            <a:normAutofit fontScale="25000" lnSpcReduction="20000"/>
          </a:bodyPr>
          <a:lstStyle/>
          <a:p>
            <a:endParaRPr lang="el-GR" sz="7000" dirty="0"/>
          </a:p>
          <a:p>
            <a:r>
              <a:rPr lang="el-GR" sz="11200" dirty="0" err="1"/>
              <a:t>Ιατροχημική</a:t>
            </a:r>
            <a:r>
              <a:rPr lang="el-GR" sz="11200" dirty="0"/>
              <a:t> Θεωρία </a:t>
            </a:r>
            <a:r>
              <a:rPr lang="en-US" sz="11200" dirty="0"/>
              <a:t>17</a:t>
            </a:r>
            <a:r>
              <a:rPr lang="el-GR" sz="11200" dirty="0" err="1"/>
              <a:t>ος</a:t>
            </a:r>
            <a:r>
              <a:rPr lang="el-GR" sz="11200" dirty="0"/>
              <a:t> αιώνας : όλα τα φαινόμενα ζωής και ασθένειας </a:t>
            </a:r>
            <a:r>
              <a:rPr lang="en-US" sz="11200" dirty="0"/>
              <a:t> </a:t>
            </a:r>
            <a:r>
              <a:rPr lang="el-GR" sz="11200" dirty="0"/>
              <a:t>βασίζονται σε χημικές  δράσεις</a:t>
            </a:r>
          </a:p>
          <a:p>
            <a:pPr>
              <a:buNone/>
            </a:pPr>
            <a:endParaRPr lang="en-US" sz="11200" dirty="0"/>
          </a:p>
          <a:p>
            <a:r>
              <a:rPr lang="el-GR" sz="11200" dirty="0"/>
              <a:t> έως  μέσα  </a:t>
            </a:r>
            <a:r>
              <a:rPr lang="en-US" sz="11200" dirty="0"/>
              <a:t>19</a:t>
            </a:r>
            <a:r>
              <a:rPr lang="el-GR" sz="11200" baseline="30000" dirty="0"/>
              <a:t>ου</a:t>
            </a:r>
            <a:r>
              <a:rPr lang="el-GR" sz="11200" dirty="0"/>
              <a:t> αιώνα </a:t>
            </a:r>
            <a:r>
              <a:rPr lang="en-US" sz="11200" dirty="0"/>
              <a:t>: </a:t>
            </a:r>
            <a:r>
              <a:rPr lang="el-GR" sz="11200" dirty="0"/>
              <a:t>τα </a:t>
            </a:r>
            <a:r>
              <a:rPr lang="el-GR" sz="11200" b="1" dirty="0">
                <a:solidFill>
                  <a:srgbClr val="FFFF00"/>
                </a:solidFill>
              </a:rPr>
              <a:t>φάρμακα από φυσικές πηγές</a:t>
            </a:r>
          </a:p>
          <a:p>
            <a:endParaRPr lang="el-GR" sz="11200" b="1" dirty="0">
              <a:solidFill>
                <a:srgbClr val="00B050"/>
              </a:solidFill>
            </a:endParaRPr>
          </a:p>
          <a:p>
            <a:r>
              <a:rPr lang="el-GR" sz="11200" dirty="0"/>
              <a:t>βάση για παρασκευή νέων χημικών φαρμάκων</a:t>
            </a:r>
          </a:p>
          <a:p>
            <a:pPr>
              <a:buNone/>
            </a:pPr>
            <a:r>
              <a:rPr lang="el-GR" sz="11200" dirty="0">
                <a:solidFill>
                  <a:srgbClr val="0070C0"/>
                </a:solidFill>
              </a:rPr>
              <a:t>     </a:t>
            </a:r>
            <a:r>
              <a:rPr lang="el-GR" sz="11200" b="1" dirty="0">
                <a:solidFill>
                  <a:srgbClr val="FFFF00"/>
                </a:solidFill>
              </a:rPr>
              <a:t>συνθετική οργανική χημεία - </a:t>
            </a:r>
            <a:r>
              <a:rPr lang="el-GR" sz="11200" dirty="0"/>
              <a:t>αρχή  : το 1828 </a:t>
            </a:r>
            <a:r>
              <a:rPr lang="el-GR" sz="11200" dirty="0" err="1"/>
              <a:t>Friedrich</a:t>
            </a:r>
            <a:r>
              <a:rPr lang="el-GR" sz="11200" dirty="0"/>
              <a:t> </a:t>
            </a:r>
            <a:r>
              <a:rPr lang="el-GR" sz="11200" dirty="0" err="1"/>
              <a:t>Wohler</a:t>
            </a:r>
            <a:r>
              <a:rPr lang="el-GR" sz="11200" dirty="0"/>
              <a:t> συνέθεσε ουρία από ανόργανες ουσίες</a:t>
            </a:r>
          </a:p>
          <a:p>
            <a:endParaRPr lang="en-US" sz="7000" dirty="0"/>
          </a:p>
          <a:p>
            <a:pPr>
              <a:buNone/>
            </a:pPr>
            <a:r>
              <a:rPr lang="en-US" sz="7000" b="1" dirty="0"/>
              <a:t>  </a:t>
            </a:r>
            <a:endParaRPr lang="el-GR" sz="7000" b="1" dirty="0"/>
          </a:p>
          <a:p>
            <a:endParaRPr lang="el-GR" dirty="0"/>
          </a:p>
        </p:txBody>
      </p:sp>
    </p:spTree>
  </p:cSld>
  <p:clrMapOvr>
    <a:masterClrMapping/>
  </p:clrMapOvr>
  <p:transition/>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4214</TotalTime>
  <Words>3823</Words>
  <Application>Microsoft Office PowerPoint</Application>
  <PresentationFormat>Προβολή στην οθόνη (4:3)</PresentationFormat>
  <Paragraphs>387</Paragraphs>
  <Slides>51</Slides>
  <Notes>3</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51</vt:i4>
      </vt:variant>
    </vt:vector>
  </HeadingPairs>
  <TitlesOfParts>
    <vt:vector size="54" baseType="lpstr">
      <vt:lpstr>Arial</vt:lpstr>
      <vt:lpstr>Calibri</vt:lpstr>
      <vt:lpstr>Θέμα του Office</vt:lpstr>
      <vt:lpstr> Η εξέλιξη της φαρμακευτικής και η συμβολή της στην πρόοδο της ιατρικής </vt:lpstr>
      <vt:lpstr> Ιατρός - Φαρμακοποιός</vt:lpstr>
      <vt:lpstr>The Sala Vendita, or Sales Hall of  Santa Maria Novella</vt:lpstr>
      <vt:lpstr>Φαρμακευτική  </vt:lpstr>
      <vt:lpstr>Φαρμακευτική  τεχνολογία</vt:lpstr>
      <vt:lpstr> Φαρμακογνωσία </vt:lpstr>
      <vt:lpstr> Η Ιατροχημεία επηρεάζει την Φαρμακευτική </vt:lpstr>
      <vt:lpstr>Φαρμακευτική  Χημεία</vt:lpstr>
      <vt:lpstr>Ανθιση της Φαρμακευτικής Χημείας  </vt:lpstr>
      <vt:lpstr>     Φαρμακολογία :   πειραματική,  βιοϊατρική επιστήμη ,  μελέτη  ουσιών και τρόπου   βιολογικής και θεραπευτικής τους δράσης   ως επιστημονικός κλάδος  αρχές του 19ου αιώνα  απαιτεί γνώση της χημείας   Φαρμακευτική :  εφαρμογή των ανακαλύψεων της  φαρμακολογίας  σε  ασθενείς με την διαμόρφωση μιας καθαρής φαρμακολογικής ουσίας σε μια δοσολογική μορφή    </vt:lpstr>
      <vt:lpstr>Απαρχές φαρμακολογίας 19ος αιώνας</vt:lpstr>
      <vt:lpstr>βαρβιτουρικά</vt:lpstr>
      <vt:lpstr>Πρώτες φαρμακευτικές εταιρείες</vt:lpstr>
      <vt:lpstr>αναλγητικά αντιπυρετικά  -παρακεταμόλη </vt:lpstr>
      <vt:lpstr>Παρακεταμόλη μεταβολίτης  ακετανιλίδης  και φαινακετίνης</vt:lpstr>
      <vt:lpstr>Απόσυρση  φαινακετίνης </vt:lpstr>
      <vt:lpstr>Παρακεταμόλη στην αγορά</vt:lpstr>
      <vt:lpstr>Χημική τροποποίηση ASA = ΑΣΠΙΡΙΝΗ</vt:lpstr>
      <vt:lpstr>Aspirin®</vt:lpstr>
      <vt:lpstr>Θαυματουργή ανακάλυψη  ινσουλίνης  1921</vt:lpstr>
      <vt:lpstr>Παρουσίαση του PowerPoint</vt:lpstr>
      <vt:lpstr> 2021 - 100 χρόνια από την ανακάλυψη της ινσουλίνης</vt:lpstr>
      <vt:lpstr>Παρουσίαση του PowerPoint</vt:lpstr>
      <vt:lpstr>Aντιβιοτικά - αντισηπτικά  επανάσταση στην ιατρική τον 20ο αιώνα</vt:lpstr>
      <vt:lpstr>Χημική Σύνθεση Πενικιλλίνης</vt:lpstr>
      <vt:lpstr>Ευρεία παραγωγή αντιβιοτικών</vt:lpstr>
      <vt:lpstr>Αντιμετώπιση ασθενειών από ιούς </vt:lpstr>
      <vt:lpstr>Ιοί με διαθέσιμα αντι-ιϊκά φάρμακα</vt:lpstr>
      <vt:lpstr>Αντιϊικά φάρμακα ηπατίτιδας</vt:lpstr>
      <vt:lpstr>Παρουσίαση του PowerPoint</vt:lpstr>
      <vt:lpstr>Αντιϊικά  HCV</vt:lpstr>
      <vt:lpstr>HIV (Ιός Ανθρώπινης Ανοσοανεπάρκειας)-αντιρετροϊκή αγωγή ART</vt:lpstr>
      <vt:lpstr>Κατηγορίες Αντιρετροϊκών   Φαρμάκων (ARV)</vt:lpstr>
      <vt:lpstr>Αντιιΐκά  φάρμακα  Covid – 19 </vt:lpstr>
      <vt:lpstr> Ιατρική  Αναισθησία  ανώδυνη πραγματοποίηση ιατρικών εγχειρήσεων </vt:lpstr>
      <vt:lpstr>Αντικαρκινικά φάρμακα</vt:lpstr>
      <vt:lpstr>   Βιοτεχνολογία   χρήση ζωντανών οργανισμών για  προϊόντα  υγειονομικής περίθαλψης  </vt:lpstr>
      <vt:lpstr>Κυκλοφορία Ανθρώπινης Βιοτεχνολογικής ινσουλίνης  </vt:lpstr>
      <vt:lpstr>Human monoclonal antibodies mAbs</vt:lpstr>
      <vt:lpstr>  βιοτεχνολογικά νέα φάρμακα  και βιο-ομοειδή</vt:lpstr>
      <vt:lpstr>ταχύρρυθμη σύνθεση νέων βιοτεχνολογικών φαρμάκων  </vt:lpstr>
      <vt:lpstr>Εμβόλια   εξάλειψη σοβαρών ασθενειών</vt:lpstr>
      <vt:lpstr>Φαρμακευτική Νανοτεχνολογία</vt:lpstr>
      <vt:lpstr> ψυχοτρόπα φάρμακα ορόσημο στην ψυχιατρική</vt:lpstr>
      <vt:lpstr>φαρμακοοικονομία</vt:lpstr>
      <vt:lpstr>Φαρμακοοικονομία </vt:lpstr>
      <vt:lpstr>  Φαρμακευτική εκπαίδευση στην Ελλάδα  </vt:lpstr>
      <vt:lpstr> «ο Σωτήρ» το πρώτο φαρμακείο του ελληνικού κράτους  </vt:lpstr>
      <vt:lpstr>Φαρμακολογία στην Ελλάδα</vt:lpstr>
      <vt:lpstr>Απαρχές  Ελληνικής Φαρμακευτικής Βιομηχανίας  </vt:lpstr>
      <vt:lpstr>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Αντωνία</dc:creator>
  <cp:lastModifiedBy>Άγγελος Παπανικολάου</cp:lastModifiedBy>
  <cp:revision>863</cp:revision>
  <dcterms:created xsi:type="dcterms:W3CDTF">2021-11-01T11:45:31Z</dcterms:created>
  <dcterms:modified xsi:type="dcterms:W3CDTF">2025-07-15T13:04:27Z</dcterms:modified>
  <cp:contentStatus/>
</cp:coreProperties>
</file>